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7" r:id="rId4"/>
  </p:sldMasterIdLst>
  <p:notesMasterIdLst>
    <p:notesMasterId r:id="rId14"/>
  </p:notesMasterIdLst>
  <p:handoutMasterIdLst>
    <p:handoutMasterId r:id="rId15"/>
  </p:handoutMasterIdLst>
  <p:sldIdLst>
    <p:sldId id="292" r:id="rId5"/>
    <p:sldId id="294" r:id="rId6"/>
    <p:sldId id="296" r:id="rId7"/>
    <p:sldId id="297" r:id="rId8"/>
    <p:sldId id="298" r:id="rId9"/>
    <p:sldId id="299" r:id="rId10"/>
    <p:sldId id="300" r:id="rId11"/>
    <p:sldId id="301" r:id="rId12"/>
    <p:sldId id="293" r:id="rId13"/>
  </p:sldIdLst>
  <p:sldSz cx="12192000" cy="6858000"/>
  <p:notesSz cx="6858000" cy="9144000"/>
  <p:defaultTextStyle>
    <a:defPPr rtl="0"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59B3D5"/>
    <a:srgbClr val="BEE2EE"/>
    <a:srgbClr val="E79130"/>
    <a:srgbClr val="FBFCFC"/>
    <a:srgbClr val="FFFFFF"/>
    <a:srgbClr val="F5F5F5"/>
    <a:srgbClr val="FBFBFB"/>
    <a:srgbClr val="2E3D92"/>
    <a:srgbClr val="BE551A"/>
    <a:srgbClr val="F3703A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ile medio 2 - Color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Stile medio 2 - Color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Stile medio 2 - Color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46F890A9-2807-4EBB-B81D-B2AA78EC7F39}" styleName="Stile scuro 2 - Colore 5/Color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A488322-F2BA-4B5B-9748-0D474271808F}" styleName="Stile medio 3 - Color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987" autoAdjust="0"/>
    <p:restoredTop sz="94639" autoAdjust="0"/>
  </p:normalViewPr>
  <p:slideViewPr>
    <p:cSldViewPr snapToGrid="0">
      <p:cViewPr varScale="1">
        <p:scale>
          <a:sx n="64" d="100"/>
          <a:sy n="64" d="100"/>
        </p:scale>
        <p:origin x="-640" y="-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798" y="72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="" xmlns:a16="http://schemas.microsoft.com/office/drawing/2014/main" id="{623AA0E9-8CD0-4A6E-A65E-A06028B83FE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3" name="Segnaposto data 2">
            <a:extLst>
              <a:ext uri="{FF2B5EF4-FFF2-40B4-BE49-F238E27FC236}">
                <a16:creationId xmlns="" xmlns:a16="http://schemas.microsoft.com/office/drawing/2014/main" id="{D5E2408B-C9AB-4665-AC99-B057BD0A43D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36FC0A7B-6666-4F41-AD03-C74B76B10001}" type="datetime1">
              <a:rPr lang="it-IT" smtClean="0"/>
              <a:pPr rtl="0"/>
              <a:t>27/10/2025</a:t>
            </a:fld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="" xmlns:a16="http://schemas.microsoft.com/office/drawing/2014/main" id="{8CD1B215-531B-4869-BD98-BD3B1390B1C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="" xmlns:a16="http://schemas.microsoft.com/office/drawing/2014/main" id="{60B53F21-4D67-455D-8074-E9E6EC26FAC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52858E0-3D38-47B7-97D4-4FE08D90D359}" type="slidenum">
              <a:rPr lang="it-IT" smtClean="0"/>
              <a:pPr rtl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="" xmlns:p14="http://schemas.microsoft.com/office/powerpoint/2010/main" val="28214433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noProof="0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0E367B-2E0B-461C-8280-86016408BD7C}" type="datetime1">
              <a:rPr lang="it-IT" smtClean="0"/>
              <a:pPr/>
              <a:t>27/10/2025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it-IT" noProof="0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it-IT" noProof="0" dirty="0"/>
              <a:t>Fare clic per modificare gli stili del testo dello schema</a:t>
            </a:r>
          </a:p>
          <a:p>
            <a:pPr lvl="1" rtl="0"/>
            <a:r>
              <a:rPr lang="it-IT" noProof="0" dirty="0"/>
              <a:t>Secondo livello</a:t>
            </a:r>
          </a:p>
          <a:p>
            <a:pPr lvl="2" rtl="0"/>
            <a:r>
              <a:rPr lang="it-IT" noProof="0" dirty="0"/>
              <a:t>Terzo livello</a:t>
            </a:r>
          </a:p>
          <a:p>
            <a:pPr lvl="3" rtl="0"/>
            <a:r>
              <a:rPr lang="it-IT" noProof="0" dirty="0"/>
              <a:t>Quarto livello</a:t>
            </a:r>
          </a:p>
          <a:p>
            <a:pPr lvl="4" rtl="0"/>
            <a:r>
              <a:rPr lang="it-IT" noProof="0" dirty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noProof="0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284ECAD9-32EE-4091-BDA5-6BD15ACC5E58}" type="slidenum">
              <a:rPr lang="it-IT" noProof="0" smtClean="0"/>
              <a:pPr rtl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="" xmlns:p14="http://schemas.microsoft.com/office/powerpoint/2010/main" val="1106618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egnaposto immagine 9">
            <a:extLst>
              <a:ext uri="{FF2B5EF4-FFF2-40B4-BE49-F238E27FC236}">
                <a16:creationId xmlns="" xmlns:a16="http://schemas.microsoft.com/office/drawing/2014/main" id="{D1D313A2-A4D4-40DF-A0C2-C29F6416852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4" name="Segnaposto data 3">
            <a:extLst>
              <a:ext uri="{FF2B5EF4-FFF2-40B4-BE49-F238E27FC236}">
                <a16:creationId xmlns=""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4DB44FF-F9B4-4E5D-9888-DD07079D4562}" type="datetime1">
              <a:rPr lang="it-IT" noProof="0" smtClean="0"/>
              <a:pPr rtl="0"/>
              <a:t>27/10/2025</a:t>
            </a:fld>
            <a:endParaRPr lang="it-IT" noProof="0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=""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=""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pPr rtl="0"/>
              <a:t>‹N›</a:t>
            </a:fld>
            <a:endParaRPr lang="it-IT" noProof="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212850" y="4508500"/>
            <a:ext cx="5118100" cy="1279652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it-IT" noProof="0"/>
              <a:t>Fare clic per modificare lo stile del sottotitolo dello schema</a:t>
            </a:r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212850" y="2057400"/>
            <a:ext cx="5118100" cy="1929066"/>
          </a:xfrm>
        </p:spPr>
        <p:txBody>
          <a:bodyPr rtlCol="0" anchor="b">
            <a:noAutofit/>
          </a:bodyPr>
          <a:lstStyle>
            <a:lvl1pPr algn="l">
              <a:lnSpc>
                <a:spcPct val="90000"/>
              </a:lnSpc>
              <a:defRPr sz="5400" b="1" spc="-50" baseline="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</p:spTree>
    <p:extLst>
      <p:ext uri="{BB962C8B-B14F-4D97-AF65-F5344CB8AC3E}">
        <p14:creationId xmlns="" xmlns:p14="http://schemas.microsoft.com/office/powerpoint/2010/main" val="6727005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po 5">
            <a:extLst>
              <a:ext uri="{FF2B5EF4-FFF2-40B4-BE49-F238E27FC236}">
                <a16:creationId xmlns="" xmlns:a16="http://schemas.microsoft.com/office/drawing/2014/main" id="{2418423A-F070-9E46-5DF3-5FFC12C9860E}"/>
              </a:ext>
            </a:extLst>
          </p:cNvPr>
          <p:cNvGrpSpPr/>
          <p:nvPr userDrawn="1"/>
        </p:nvGrpSpPr>
        <p:grpSpPr>
          <a:xfrm>
            <a:off x="8166735" y="10622"/>
            <a:ext cx="2857500" cy="6847377"/>
            <a:chOff x="8166735" y="10622"/>
            <a:chExt cx="2857500" cy="6847377"/>
          </a:xfrm>
        </p:grpSpPr>
        <p:sp>
          <p:nvSpPr>
            <p:cNvPr id="7" name="Parallelogramma 14">
              <a:extLst>
                <a:ext uri="{FF2B5EF4-FFF2-40B4-BE49-F238E27FC236}">
                  <a16:creationId xmlns="" xmlns:a16="http://schemas.microsoft.com/office/drawing/2014/main" id="{2106DEA2-E3F0-AEEA-6323-A7D380213756}"/>
                </a:ext>
              </a:extLst>
            </p:cNvPr>
            <p:cNvSpPr/>
            <p:nvPr userDrawn="1"/>
          </p:nvSpPr>
          <p:spPr>
            <a:xfrm>
              <a:off x="8166735" y="10622"/>
              <a:ext cx="2857500" cy="6847377"/>
            </a:xfrm>
            <a:prstGeom prst="parallelogram">
              <a:avLst>
                <a:gd name="adj" fmla="val 0"/>
              </a:avLst>
            </a:prstGeom>
            <a:solidFill>
              <a:srgbClr val="FBFC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it-IT" noProof="0" dirty="0"/>
            </a:p>
          </p:txBody>
        </p:sp>
        <p:pic>
          <p:nvPicPr>
            <p:cNvPr id="13" name="Immagine 12">
              <a:extLst>
                <a:ext uri="{FF2B5EF4-FFF2-40B4-BE49-F238E27FC236}">
                  <a16:creationId xmlns="" xmlns:a16="http://schemas.microsoft.com/office/drawing/2014/main" id="{0E7E95A1-538C-37CE-0423-105154F9F6E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166740" y="580196"/>
              <a:ext cx="2831281" cy="4929684"/>
            </a:xfrm>
            <a:prstGeom prst="rect">
              <a:avLst/>
            </a:prstGeom>
          </p:spPr>
        </p:pic>
      </p:grpSp>
      <p:sp>
        <p:nvSpPr>
          <p:cNvPr id="8" name="Rettangolo 7">
            <a:extLst>
              <a:ext uri="{FF2B5EF4-FFF2-40B4-BE49-F238E27FC236}">
                <a16:creationId xmlns=""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786383"/>
            <a:ext cx="3068833" cy="2093975"/>
          </a:xfrm>
        </p:spPr>
        <p:txBody>
          <a:bodyPr rtlCol="0"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812800"/>
            <a:ext cx="5713841" cy="4868609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 hasCustomPrompt="1"/>
          </p:nvPr>
        </p:nvSpPr>
        <p:spPr>
          <a:xfrm>
            <a:off x="1092200" y="3043050"/>
            <a:ext cx="3068832" cy="2638359"/>
          </a:xfrm>
        </p:spPr>
        <p:txBody>
          <a:bodyPr lIns="91440" rIns="91440" rtlCol="0">
            <a:normAutofit/>
          </a:bodyPr>
          <a:lstStyle>
            <a:lvl1pPr marL="0" indent="0" rtl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-IT" noProof="0" dirty="0"/>
              <a:t>Fare clic per modificare gli stili del testo dello schema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="" xmlns:a16="http://schemas.microsoft.com/office/drawing/2014/main" id="{4DC51BA7-A5A7-4A7F-A707-DBBDEA7705F3}"/>
              </a:ext>
            </a:extLst>
          </p:cNvPr>
          <p:cNvSpPr/>
          <p:nvPr userDrawn="1"/>
        </p:nvSpPr>
        <p:spPr>
          <a:xfrm>
            <a:off x="0" y="1397000"/>
            <a:ext cx="1036320" cy="13294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1" name="Rettangolo 10">
            <a:extLst>
              <a:ext uri="{FF2B5EF4-FFF2-40B4-BE49-F238E27FC236}">
                <a16:creationId xmlns="" xmlns:a16="http://schemas.microsoft.com/office/drawing/2014/main" id="{D23174BA-29D0-4C1A-95C9-5A86FD25E47A}"/>
              </a:ext>
            </a:extLst>
          </p:cNvPr>
          <p:cNvSpPr/>
          <p:nvPr userDrawn="1"/>
        </p:nvSpPr>
        <p:spPr>
          <a:xfrm>
            <a:off x="5458983" y="624142"/>
            <a:ext cx="571384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=""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9251FC1-1A75-47DA-9A6E-B43CF6E86A62}" type="datetime1">
              <a:rPr lang="it-IT" noProof="0" smtClean="0"/>
              <a:pPr rtl="0"/>
              <a:t>27/10/2025</a:t>
            </a:fld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=""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 rtl="0"/>
              <a:t>‹N›</a:t>
            </a:fld>
            <a:endParaRPr lang="it-IT" noProof="0" dirty="0"/>
          </a:p>
        </p:txBody>
      </p:sp>
      <p:cxnSp>
        <p:nvCxnSpPr>
          <p:cNvPr id="15" name="Connecteur droit 19">
            <a:extLst>
              <a:ext uri="{FF2B5EF4-FFF2-40B4-BE49-F238E27FC236}">
                <a16:creationId xmlns="" xmlns:a16="http://schemas.microsoft.com/office/drawing/2014/main" id="{D84C14C5-D99C-45CD-8001-AC745F4FB49B}"/>
              </a:ext>
            </a:extLst>
          </p:cNvPr>
          <p:cNvCxnSpPr>
            <a:cxnSpLocks/>
          </p:cNvCxnSpPr>
          <p:nvPr userDrawn="1"/>
        </p:nvCxnSpPr>
        <p:spPr>
          <a:xfrm flipH="1">
            <a:off x="1092200" y="6446838"/>
            <a:ext cx="1643438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9">
            <a:extLst>
              <a:ext uri="{FF2B5EF4-FFF2-40B4-BE49-F238E27FC236}">
                <a16:creationId xmlns="" xmlns:a16="http://schemas.microsoft.com/office/drawing/2014/main" id="{019842DD-D0AB-4E35-9AB2-7DBB6E266120}"/>
              </a:ext>
            </a:extLst>
          </p:cNvPr>
          <p:cNvCxnSpPr>
            <a:cxnSpLocks/>
          </p:cNvCxnSpPr>
          <p:nvPr userDrawn="1"/>
        </p:nvCxnSpPr>
        <p:spPr>
          <a:xfrm flipH="1">
            <a:off x="8420100" y="6429376"/>
            <a:ext cx="1000462" cy="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9">
            <a:extLst>
              <a:ext uri="{FF2B5EF4-FFF2-40B4-BE49-F238E27FC236}">
                <a16:creationId xmlns="" xmlns:a16="http://schemas.microsoft.com/office/drawing/2014/main" id="{832851A7-B301-4616-9843-9A0D06646DFD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10765675" y="6446838"/>
            <a:ext cx="407258" cy="635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egnaposto piè di pagina 2">
            <a:extLst>
              <a:ext uri="{FF2B5EF4-FFF2-40B4-BE49-F238E27FC236}">
                <a16:creationId xmlns="" xmlns:a16="http://schemas.microsoft.com/office/drawing/2014/main" id="{82E39F50-459D-C3E1-C6CC-EA208D50E4FE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="" xmlns:p14="http://schemas.microsoft.com/office/powerpoint/2010/main" val="2889208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=""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74319CE-E5CF-4FF9-86AE-7437B4FD3174}" type="datetime1">
              <a:rPr lang="it-IT" noProof="0" smtClean="0"/>
              <a:pPr rtl="0"/>
              <a:t>27/10/2025</a:t>
            </a:fld>
            <a:endParaRPr lang="it-IT" noProof="0" dirty="0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=""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pPr rtl="0"/>
              <a:t>‹N›</a:t>
            </a:fld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="" xmlns:a16="http://schemas.microsoft.com/office/drawing/2014/main" id="{DC7E41FD-853D-F717-1775-E30235610CE8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  <p:grpSp>
        <p:nvGrpSpPr>
          <p:cNvPr id="5" name="Gruppo 4">
            <a:extLst>
              <a:ext uri="{FF2B5EF4-FFF2-40B4-BE49-F238E27FC236}">
                <a16:creationId xmlns="" xmlns:a16="http://schemas.microsoft.com/office/drawing/2014/main" id="{A909E4F4-6E58-4C99-8FCB-E2B2E6880C4E}"/>
              </a:ext>
            </a:extLst>
          </p:cNvPr>
          <p:cNvGrpSpPr/>
          <p:nvPr userDrawn="1"/>
        </p:nvGrpSpPr>
        <p:grpSpPr>
          <a:xfrm>
            <a:off x="0" y="6133244"/>
            <a:ext cx="12192000" cy="714133"/>
            <a:chOff x="0" y="6133244"/>
            <a:chExt cx="12192000" cy="714133"/>
          </a:xfrm>
        </p:grpSpPr>
        <p:sp>
          <p:nvSpPr>
            <p:cNvPr id="6" name="Rettangolo 5">
              <a:extLst>
                <a:ext uri="{FF2B5EF4-FFF2-40B4-BE49-F238E27FC236}">
                  <a16:creationId xmlns="" xmlns:a16="http://schemas.microsoft.com/office/drawing/2014/main" id="{AB5AAC35-FC9A-7D6C-E995-70B1B8321543}"/>
                </a:ext>
              </a:extLst>
            </p:cNvPr>
            <p:cNvSpPr/>
            <p:nvPr userDrawn="1"/>
          </p:nvSpPr>
          <p:spPr>
            <a:xfrm rot="16200000">
              <a:off x="6073140" y="60104"/>
              <a:ext cx="45719" cy="12192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sp>
          <p:nvSpPr>
            <p:cNvPr id="8" name="Rettangolo 7">
              <a:extLst>
                <a:ext uri="{FF2B5EF4-FFF2-40B4-BE49-F238E27FC236}">
                  <a16:creationId xmlns="" xmlns:a16="http://schemas.microsoft.com/office/drawing/2014/main" id="{B8947C3A-81D2-A03E-7BF6-49FB46C37F0C}"/>
                </a:ext>
              </a:extLst>
            </p:cNvPr>
            <p:cNvSpPr/>
            <p:nvPr userDrawn="1"/>
          </p:nvSpPr>
          <p:spPr>
            <a:xfrm rot="16200000">
              <a:off x="6044046" y="130762"/>
              <a:ext cx="103910" cy="12191999"/>
            </a:xfrm>
            <a:prstGeom prst="rect">
              <a:avLst/>
            </a:prstGeom>
            <a:solidFill>
              <a:srgbClr val="2E3D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pic>
          <p:nvPicPr>
            <p:cNvPr id="10" name="Immagine 9">
              <a:extLst>
                <a:ext uri="{FF2B5EF4-FFF2-40B4-BE49-F238E27FC236}">
                  <a16:creationId xmlns="" xmlns:a16="http://schemas.microsoft.com/office/drawing/2014/main" id="{652D582F-91B7-6EB1-B40E-4A6EAD996F4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278417"/>
              <a:ext cx="12192000" cy="5689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="" xmlns:p14="http://schemas.microsoft.com/office/powerpoint/2010/main" val="12650827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po 5">
            <a:extLst>
              <a:ext uri="{FF2B5EF4-FFF2-40B4-BE49-F238E27FC236}">
                <a16:creationId xmlns="" xmlns:a16="http://schemas.microsoft.com/office/drawing/2014/main" id="{5671555F-2DFC-47F0-DBB7-C9D4CFB987A9}"/>
              </a:ext>
            </a:extLst>
          </p:cNvPr>
          <p:cNvGrpSpPr/>
          <p:nvPr userDrawn="1"/>
        </p:nvGrpSpPr>
        <p:grpSpPr>
          <a:xfrm>
            <a:off x="8166735" y="10622"/>
            <a:ext cx="2857500" cy="6847377"/>
            <a:chOff x="8166735" y="10622"/>
            <a:chExt cx="2857500" cy="6847377"/>
          </a:xfrm>
        </p:grpSpPr>
        <p:sp>
          <p:nvSpPr>
            <p:cNvPr id="7" name="Parallelogramma 14">
              <a:extLst>
                <a:ext uri="{FF2B5EF4-FFF2-40B4-BE49-F238E27FC236}">
                  <a16:creationId xmlns="" xmlns:a16="http://schemas.microsoft.com/office/drawing/2014/main" id="{4AC9BAFC-B67E-FCCC-1BBB-B1DE5721C735}"/>
                </a:ext>
              </a:extLst>
            </p:cNvPr>
            <p:cNvSpPr/>
            <p:nvPr userDrawn="1"/>
          </p:nvSpPr>
          <p:spPr>
            <a:xfrm>
              <a:off x="8166735" y="10622"/>
              <a:ext cx="2857500" cy="6847377"/>
            </a:xfrm>
            <a:prstGeom prst="parallelogram">
              <a:avLst>
                <a:gd name="adj" fmla="val 0"/>
              </a:avLst>
            </a:prstGeom>
            <a:solidFill>
              <a:srgbClr val="FBFC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it-IT" noProof="0" dirty="0"/>
            </a:p>
          </p:txBody>
        </p:sp>
        <p:pic>
          <p:nvPicPr>
            <p:cNvPr id="13" name="Immagine 12">
              <a:extLst>
                <a:ext uri="{FF2B5EF4-FFF2-40B4-BE49-F238E27FC236}">
                  <a16:creationId xmlns="" xmlns:a16="http://schemas.microsoft.com/office/drawing/2014/main" id="{90FB7B71-E71A-A43D-D029-E705FD49584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166740" y="580196"/>
              <a:ext cx="2831281" cy="4929684"/>
            </a:xfrm>
            <a:prstGeom prst="rect">
              <a:avLst/>
            </a:prstGeom>
          </p:spPr>
        </p:pic>
      </p:grpSp>
      <p:sp>
        <p:nvSpPr>
          <p:cNvPr id="8" name="Rettangolo 7">
            <a:extLst>
              <a:ext uri="{FF2B5EF4-FFF2-40B4-BE49-F238E27FC236}">
                <a16:creationId xmlns=""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497808"/>
            <a:ext cx="5713841" cy="4868609"/>
          </a:xfrm>
        </p:spPr>
        <p:txBody>
          <a:bodyPr rtlCol="0" anchor="ctr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9" name="Rettangolo 8">
            <a:extLst>
              <a:ext uri="{FF2B5EF4-FFF2-40B4-BE49-F238E27FC236}">
                <a16:creationId xmlns="" xmlns:a16="http://schemas.microsoft.com/office/drawing/2014/main" id="{4DC51BA7-A5A7-4A7F-A707-DBBDEA7705F3}"/>
              </a:ext>
            </a:extLst>
          </p:cNvPr>
          <p:cNvSpPr/>
          <p:nvPr userDrawn="1"/>
        </p:nvSpPr>
        <p:spPr>
          <a:xfrm>
            <a:off x="0" y="2003424"/>
            <a:ext cx="1036320" cy="185737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1" name="Rettangolo 10">
            <a:extLst>
              <a:ext uri="{FF2B5EF4-FFF2-40B4-BE49-F238E27FC236}">
                <a16:creationId xmlns="" xmlns:a16="http://schemas.microsoft.com/office/drawing/2014/main" id="{D23174BA-29D0-4C1A-95C9-5A86FD25E47A}"/>
              </a:ext>
            </a:extLst>
          </p:cNvPr>
          <p:cNvSpPr/>
          <p:nvPr userDrawn="1"/>
        </p:nvSpPr>
        <p:spPr>
          <a:xfrm>
            <a:off x="5458983" y="377398"/>
            <a:ext cx="571384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=""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82620384-FC06-4245-8A4E-BD9C5C3038C1}" type="datetime1">
              <a:rPr lang="it-IT" noProof="0" smtClean="0"/>
              <a:pPr rtl="0"/>
              <a:t>27/10/2025</a:t>
            </a:fld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=""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 rtl="0"/>
              <a:t>‹N›</a:t>
            </a:fld>
            <a:endParaRPr lang="it-IT" noProof="0" dirty="0"/>
          </a:p>
        </p:txBody>
      </p:sp>
      <p:sp>
        <p:nvSpPr>
          <p:cNvPr id="5" name="Rettangolo 4">
            <a:extLst>
              <a:ext uri="{FF2B5EF4-FFF2-40B4-BE49-F238E27FC236}">
                <a16:creationId xmlns="" xmlns:a16="http://schemas.microsoft.com/office/drawing/2014/main" id="{6BC7DA98-7B92-4F45-80F8-1AEF72A601CF}"/>
              </a:ext>
            </a:extLst>
          </p:cNvPr>
          <p:cNvSpPr/>
          <p:nvPr userDrawn="1"/>
        </p:nvSpPr>
        <p:spPr>
          <a:xfrm>
            <a:off x="1078230" y="2003423"/>
            <a:ext cx="3576082" cy="185737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314700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18" name="Rettangolo 17">
            <a:extLst>
              <a:ext uri="{FF2B5EF4-FFF2-40B4-BE49-F238E27FC236}">
                <a16:creationId xmlns="" xmlns:a16="http://schemas.microsoft.com/office/drawing/2014/main" id="{DF96815B-4256-4CE0-9FCF-3A2967CF5792}"/>
              </a:ext>
            </a:extLst>
          </p:cNvPr>
          <p:cNvSpPr/>
          <p:nvPr userDrawn="1"/>
        </p:nvSpPr>
        <p:spPr>
          <a:xfrm>
            <a:off x="1092200" y="993775"/>
            <a:ext cx="1036320" cy="936626"/>
          </a:xfrm>
          <a:prstGeom prst="rect">
            <a:avLst/>
          </a:prstGeom>
          <a:solidFill>
            <a:schemeClr val="tx2">
              <a:lumMod val="20000"/>
              <a:lumOff val="80000"/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="" xmlns:a16="http://schemas.microsoft.com/office/drawing/2014/main" id="{DB5FC7EB-9809-9909-8D31-7667D27CFE29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="" xmlns:p14="http://schemas.microsoft.com/office/powerpoint/2010/main" val="11812829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o 4">
            <a:extLst>
              <a:ext uri="{FF2B5EF4-FFF2-40B4-BE49-F238E27FC236}">
                <a16:creationId xmlns="" xmlns:a16="http://schemas.microsoft.com/office/drawing/2014/main" id="{9BC07667-3D77-6EF7-246F-F0E7E9E76BF6}"/>
              </a:ext>
            </a:extLst>
          </p:cNvPr>
          <p:cNvGrpSpPr/>
          <p:nvPr userDrawn="1"/>
        </p:nvGrpSpPr>
        <p:grpSpPr>
          <a:xfrm>
            <a:off x="8166735" y="10622"/>
            <a:ext cx="2857500" cy="6847377"/>
            <a:chOff x="8166735" y="10622"/>
            <a:chExt cx="2857500" cy="6847377"/>
          </a:xfrm>
        </p:grpSpPr>
        <p:sp>
          <p:nvSpPr>
            <p:cNvPr id="6" name="Parallelogramma 14">
              <a:extLst>
                <a:ext uri="{FF2B5EF4-FFF2-40B4-BE49-F238E27FC236}">
                  <a16:creationId xmlns="" xmlns:a16="http://schemas.microsoft.com/office/drawing/2014/main" id="{2B17930C-3847-9F26-27A2-EE4E4A962265}"/>
                </a:ext>
              </a:extLst>
            </p:cNvPr>
            <p:cNvSpPr/>
            <p:nvPr userDrawn="1"/>
          </p:nvSpPr>
          <p:spPr>
            <a:xfrm>
              <a:off x="8166735" y="10622"/>
              <a:ext cx="2857500" cy="6847377"/>
            </a:xfrm>
            <a:prstGeom prst="parallelogram">
              <a:avLst>
                <a:gd name="adj" fmla="val 0"/>
              </a:avLst>
            </a:prstGeom>
            <a:solidFill>
              <a:srgbClr val="FBFC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it-IT" noProof="0" dirty="0"/>
            </a:p>
          </p:txBody>
        </p:sp>
        <p:pic>
          <p:nvPicPr>
            <p:cNvPr id="7" name="Immagine 6">
              <a:extLst>
                <a:ext uri="{FF2B5EF4-FFF2-40B4-BE49-F238E27FC236}">
                  <a16:creationId xmlns="" xmlns:a16="http://schemas.microsoft.com/office/drawing/2014/main" id="{0C724DCC-6C89-226F-7AD0-1226D3E15E0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166740" y="580196"/>
              <a:ext cx="2831281" cy="4929684"/>
            </a:xfrm>
            <a:prstGeom prst="rect">
              <a:avLst/>
            </a:prstGeom>
          </p:spPr>
        </p:pic>
      </p:grpSp>
      <p:sp>
        <p:nvSpPr>
          <p:cNvPr id="18" name="Segnaposto immagine 9">
            <a:extLst>
              <a:ext uri="{FF2B5EF4-FFF2-40B4-BE49-F238E27FC236}">
                <a16:creationId xmlns=""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654296" cy="58642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497808"/>
            <a:ext cx="5713841" cy="4868609"/>
          </a:xfrm>
        </p:spPr>
        <p:txBody>
          <a:bodyPr rtlCol="0" anchor="ctr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=""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997CAA8-247F-493B-9041-1EB41C0713A1}" type="datetime1">
              <a:rPr lang="it-IT" noProof="0" smtClean="0"/>
              <a:pPr rtl="0"/>
              <a:t>27/10/2025</a:t>
            </a:fld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=""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 rtl="0"/>
              <a:t>‹N›</a:t>
            </a:fld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="" xmlns:a16="http://schemas.microsoft.com/office/drawing/2014/main" id="{F1E388EF-366D-885A-CF06-6BEFE9E1E7F6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  <p:grpSp>
        <p:nvGrpSpPr>
          <p:cNvPr id="8" name="Gruppo 7">
            <a:extLst>
              <a:ext uri="{FF2B5EF4-FFF2-40B4-BE49-F238E27FC236}">
                <a16:creationId xmlns="" xmlns:a16="http://schemas.microsoft.com/office/drawing/2014/main" id="{7EEC3F92-4A54-DA7A-6F17-53A8870AF276}"/>
              </a:ext>
            </a:extLst>
          </p:cNvPr>
          <p:cNvGrpSpPr/>
          <p:nvPr userDrawn="1"/>
        </p:nvGrpSpPr>
        <p:grpSpPr>
          <a:xfrm>
            <a:off x="0" y="6133244"/>
            <a:ext cx="12192000" cy="714133"/>
            <a:chOff x="0" y="6133244"/>
            <a:chExt cx="12192000" cy="714133"/>
          </a:xfrm>
        </p:grpSpPr>
        <p:sp>
          <p:nvSpPr>
            <p:cNvPr id="9" name="Rettangolo 8">
              <a:extLst>
                <a:ext uri="{FF2B5EF4-FFF2-40B4-BE49-F238E27FC236}">
                  <a16:creationId xmlns="" xmlns:a16="http://schemas.microsoft.com/office/drawing/2014/main" id="{4EF7AB09-11A1-55CE-B0F1-2BC1CD44CC8E}"/>
                </a:ext>
              </a:extLst>
            </p:cNvPr>
            <p:cNvSpPr/>
            <p:nvPr userDrawn="1"/>
          </p:nvSpPr>
          <p:spPr>
            <a:xfrm rot="16200000">
              <a:off x="6073140" y="60104"/>
              <a:ext cx="45719" cy="12192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sp>
          <p:nvSpPr>
            <p:cNvPr id="11" name="Rettangolo 10">
              <a:extLst>
                <a:ext uri="{FF2B5EF4-FFF2-40B4-BE49-F238E27FC236}">
                  <a16:creationId xmlns="" xmlns:a16="http://schemas.microsoft.com/office/drawing/2014/main" id="{77A4CEA7-018A-963E-FBCC-C6BED07C874A}"/>
                </a:ext>
              </a:extLst>
            </p:cNvPr>
            <p:cNvSpPr/>
            <p:nvPr userDrawn="1"/>
          </p:nvSpPr>
          <p:spPr>
            <a:xfrm rot="16200000">
              <a:off x="6044046" y="130762"/>
              <a:ext cx="103910" cy="12191999"/>
            </a:xfrm>
            <a:prstGeom prst="rect">
              <a:avLst/>
            </a:prstGeom>
            <a:solidFill>
              <a:srgbClr val="2E3D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pic>
          <p:nvPicPr>
            <p:cNvPr id="13" name="Immagine 12">
              <a:extLst>
                <a:ext uri="{FF2B5EF4-FFF2-40B4-BE49-F238E27FC236}">
                  <a16:creationId xmlns="" xmlns:a16="http://schemas.microsoft.com/office/drawing/2014/main" id="{915ACA79-3695-D739-C1D9-69A5F22B6E5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278417"/>
              <a:ext cx="12192000" cy="5689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="" xmlns:p14="http://schemas.microsoft.com/office/powerpoint/2010/main" val="39543055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o 3">
            <a:extLst>
              <a:ext uri="{FF2B5EF4-FFF2-40B4-BE49-F238E27FC236}">
                <a16:creationId xmlns="" xmlns:a16="http://schemas.microsoft.com/office/drawing/2014/main" id="{FF709F57-FEE0-F7FD-3E3C-251BED19B58E}"/>
              </a:ext>
            </a:extLst>
          </p:cNvPr>
          <p:cNvGrpSpPr/>
          <p:nvPr userDrawn="1"/>
        </p:nvGrpSpPr>
        <p:grpSpPr>
          <a:xfrm>
            <a:off x="8166735" y="10622"/>
            <a:ext cx="2857500" cy="6847377"/>
            <a:chOff x="8166735" y="10622"/>
            <a:chExt cx="2857500" cy="6847377"/>
          </a:xfrm>
        </p:grpSpPr>
        <p:sp>
          <p:nvSpPr>
            <p:cNvPr id="5" name="Parallelogramma 14">
              <a:extLst>
                <a:ext uri="{FF2B5EF4-FFF2-40B4-BE49-F238E27FC236}">
                  <a16:creationId xmlns="" xmlns:a16="http://schemas.microsoft.com/office/drawing/2014/main" id="{EBDD05CD-2E8E-1DD1-6F96-82E2EC0B2BCC}"/>
                </a:ext>
              </a:extLst>
            </p:cNvPr>
            <p:cNvSpPr/>
            <p:nvPr userDrawn="1"/>
          </p:nvSpPr>
          <p:spPr>
            <a:xfrm>
              <a:off x="8166735" y="10622"/>
              <a:ext cx="2857500" cy="6847377"/>
            </a:xfrm>
            <a:prstGeom prst="parallelogram">
              <a:avLst>
                <a:gd name="adj" fmla="val 0"/>
              </a:avLst>
            </a:prstGeom>
            <a:solidFill>
              <a:srgbClr val="FBFC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it-IT" noProof="0" dirty="0"/>
            </a:p>
          </p:txBody>
        </p:sp>
        <p:pic>
          <p:nvPicPr>
            <p:cNvPr id="6" name="Immagine 5">
              <a:extLst>
                <a:ext uri="{FF2B5EF4-FFF2-40B4-BE49-F238E27FC236}">
                  <a16:creationId xmlns="" xmlns:a16="http://schemas.microsoft.com/office/drawing/2014/main" id="{CD655102-F5D6-949F-E581-D3EC685F6E1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166740" y="580196"/>
              <a:ext cx="2831281" cy="4929684"/>
            </a:xfrm>
            <a:prstGeom prst="rect">
              <a:avLst/>
            </a:prstGeom>
          </p:spPr>
        </p:pic>
      </p:grp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984722" y="548355"/>
            <a:ext cx="6054846" cy="634336"/>
          </a:xfrm>
        </p:spPr>
        <p:txBody>
          <a:bodyPr rtlCol="0" anchor="ctr">
            <a:noAutofit/>
          </a:bodyPr>
          <a:lstStyle>
            <a:lvl1pPr>
              <a:lnSpc>
                <a:spcPct val="90000"/>
              </a:lnSpc>
              <a:defRPr sz="36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00833" y="1611313"/>
            <a:ext cx="6072099" cy="3755104"/>
          </a:xfrm>
        </p:spPr>
        <p:txBody>
          <a:bodyPr rtlCol="0" anchor="t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=""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ADCFC264-2C41-457A-9103-DFF5BC066DDD}" type="datetime1">
              <a:rPr lang="it-IT" noProof="0" smtClean="0"/>
              <a:pPr rtl="0"/>
              <a:t>27/10/2025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=""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=""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 rtl="0"/>
              <a:t>‹N›</a:t>
            </a:fld>
            <a:endParaRPr lang="it-IT" noProof="0" dirty="0"/>
          </a:p>
        </p:txBody>
      </p:sp>
      <p:sp>
        <p:nvSpPr>
          <p:cNvPr id="18" name="Segnaposto immagine 9">
            <a:extLst>
              <a:ext uri="{FF2B5EF4-FFF2-40B4-BE49-F238E27FC236}">
                <a16:creationId xmlns=""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654296" cy="58642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grpSp>
        <p:nvGrpSpPr>
          <p:cNvPr id="7" name="Gruppo 6">
            <a:extLst>
              <a:ext uri="{FF2B5EF4-FFF2-40B4-BE49-F238E27FC236}">
                <a16:creationId xmlns="" xmlns:a16="http://schemas.microsoft.com/office/drawing/2014/main" id="{6936F244-16B1-DA2A-F8DF-60F1BC1D65D0}"/>
              </a:ext>
            </a:extLst>
          </p:cNvPr>
          <p:cNvGrpSpPr/>
          <p:nvPr userDrawn="1"/>
        </p:nvGrpSpPr>
        <p:grpSpPr>
          <a:xfrm>
            <a:off x="0" y="6133244"/>
            <a:ext cx="12192000" cy="714133"/>
            <a:chOff x="0" y="6133244"/>
            <a:chExt cx="12192000" cy="714133"/>
          </a:xfrm>
        </p:grpSpPr>
        <p:sp>
          <p:nvSpPr>
            <p:cNvPr id="8" name="Rettangolo 7">
              <a:extLst>
                <a:ext uri="{FF2B5EF4-FFF2-40B4-BE49-F238E27FC236}">
                  <a16:creationId xmlns="" xmlns:a16="http://schemas.microsoft.com/office/drawing/2014/main" id="{7A7A9724-8902-6773-83E8-B1DFC2E443E8}"/>
                </a:ext>
              </a:extLst>
            </p:cNvPr>
            <p:cNvSpPr/>
            <p:nvPr userDrawn="1"/>
          </p:nvSpPr>
          <p:spPr>
            <a:xfrm rot="16200000">
              <a:off x="6073140" y="60104"/>
              <a:ext cx="45719" cy="12192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sp>
          <p:nvSpPr>
            <p:cNvPr id="9" name="Rettangolo 8">
              <a:extLst>
                <a:ext uri="{FF2B5EF4-FFF2-40B4-BE49-F238E27FC236}">
                  <a16:creationId xmlns="" xmlns:a16="http://schemas.microsoft.com/office/drawing/2014/main" id="{82D584EA-4D4C-4BA5-C802-26C086B14596}"/>
                </a:ext>
              </a:extLst>
            </p:cNvPr>
            <p:cNvSpPr/>
            <p:nvPr userDrawn="1"/>
          </p:nvSpPr>
          <p:spPr>
            <a:xfrm rot="16200000">
              <a:off x="6044046" y="130762"/>
              <a:ext cx="103910" cy="12191999"/>
            </a:xfrm>
            <a:prstGeom prst="rect">
              <a:avLst/>
            </a:prstGeom>
            <a:solidFill>
              <a:srgbClr val="2E3D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pic>
          <p:nvPicPr>
            <p:cNvPr id="11" name="Immagine 10">
              <a:extLst>
                <a:ext uri="{FF2B5EF4-FFF2-40B4-BE49-F238E27FC236}">
                  <a16:creationId xmlns="" xmlns:a16="http://schemas.microsoft.com/office/drawing/2014/main" id="{496DF1F4-DD0D-99DD-56BB-201DCBBB598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278417"/>
              <a:ext cx="12192000" cy="5689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="" xmlns:p14="http://schemas.microsoft.com/office/powerpoint/2010/main" val="17510465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o 2">
            <a:extLst>
              <a:ext uri="{FF2B5EF4-FFF2-40B4-BE49-F238E27FC236}">
                <a16:creationId xmlns="" xmlns:a16="http://schemas.microsoft.com/office/drawing/2014/main" id="{2B019930-B47E-D329-19C9-7490B828CAD3}"/>
              </a:ext>
            </a:extLst>
          </p:cNvPr>
          <p:cNvGrpSpPr/>
          <p:nvPr userDrawn="1"/>
        </p:nvGrpSpPr>
        <p:grpSpPr>
          <a:xfrm>
            <a:off x="8166735" y="10622"/>
            <a:ext cx="2857500" cy="6847377"/>
            <a:chOff x="8166735" y="10622"/>
            <a:chExt cx="2857500" cy="6847377"/>
          </a:xfrm>
        </p:grpSpPr>
        <p:sp>
          <p:nvSpPr>
            <p:cNvPr id="4" name="Parallelogramma 14">
              <a:extLst>
                <a:ext uri="{FF2B5EF4-FFF2-40B4-BE49-F238E27FC236}">
                  <a16:creationId xmlns="" xmlns:a16="http://schemas.microsoft.com/office/drawing/2014/main" id="{7ECB0B23-A808-1046-6965-3506D9AD56C2}"/>
                </a:ext>
              </a:extLst>
            </p:cNvPr>
            <p:cNvSpPr/>
            <p:nvPr userDrawn="1"/>
          </p:nvSpPr>
          <p:spPr>
            <a:xfrm>
              <a:off x="8166735" y="10622"/>
              <a:ext cx="2857500" cy="6847377"/>
            </a:xfrm>
            <a:prstGeom prst="parallelogram">
              <a:avLst>
                <a:gd name="adj" fmla="val 0"/>
              </a:avLst>
            </a:prstGeom>
            <a:solidFill>
              <a:srgbClr val="FBFC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it-IT" noProof="0" dirty="0"/>
            </a:p>
          </p:txBody>
        </p:sp>
        <p:pic>
          <p:nvPicPr>
            <p:cNvPr id="5" name="Immagine 4">
              <a:extLst>
                <a:ext uri="{FF2B5EF4-FFF2-40B4-BE49-F238E27FC236}">
                  <a16:creationId xmlns="" xmlns:a16="http://schemas.microsoft.com/office/drawing/2014/main" id="{A8D4ED4B-6849-A910-856D-3C32E1F58FF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166740" y="580196"/>
              <a:ext cx="2831281" cy="4929684"/>
            </a:xfrm>
            <a:prstGeom prst="rect">
              <a:avLst/>
            </a:prstGeom>
          </p:spPr>
        </p:pic>
      </p:grpSp>
      <p:sp>
        <p:nvSpPr>
          <p:cNvPr id="18" name="Segnaposto immagine 9">
            <a:extLst>
              <a:ext uri="{FF2B5EF4-FFF2-40B4-BE49-F238E27FC236}">
                <a16:creationId xmlns=""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541486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068577" y="880375"/>
            <a:ext cx="6054846" cy="634336"/>
          </a:xfrm>
        </p:spPr>
        <p:txBody>
          <a:bodyPr rtlCol="0" anchor="ctr">
            <a:noAutofit/>
          </a:bodyPr>
          <a:lstStyle>
            <a:lvl1pPr algn="ctr">
              <a:lnSpc>
                <a:spcPct val="90000"/>
              </a:lnSpc>
              <a:defRPr sz="3600" b="1" i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=""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BFACEB1B-38C0-4995-A1E2-7B5FD48CA44A}" type="datetime1">
              <a:rPr lang="it-IT" noProof="0" smtClean="0"/>
              <a:pPr rtl="0"/>
              <a:t>27/10/2025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=""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=""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 rtl="0"/>
              <a:t>‹N›</a:t>
            </a:fld>
            <a:endParaRPr lang="it-IT" noProof="0" dirty="0"/>
          </a:p>
        </p:txBody>
      </p:sp>
      <p:sp>
        <p:nvSpPr>
          <p:cNvPr id="19" name="Rettangolo 18">
            <a:extLst>
              <a:ext uri="{FF2B5EF4-FFF2-40B4-BE49-F238E27FC236}">
                <a16:creationId xmlns="" xmlns:a16="http://schemas.microsoft.com/office/drawing/2014/main" id="{AF446475-024F-4C71-99D3-501468ACAD11}"/>
              </a:ext>
            </a:extLst>
          </p:cNvPr>
          <p:cNvSpPr/>
          <p:nvPr userDrawn="1"/>
        </p:nvSpPr>
        <p:spPr>
          <a:xfrm>
            <a:off x="5577840" y="0"/>
            <a:ext cx="1036320" cy="685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="" xmlns:p14="http://schemas.microsoft.com/office/powerpoint/2010/main" val="7676028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=""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4" name="Rettangolo 3">
            <a:extLst>
              <a:ext uri="{FF2B5EF4-FFF2-40B4-BE49-F238E27FC236}">
                <a16:creationId xmlns="" xmlns:a16="http://schemas.microsoft.com/office/drawing/2014/main" id="{648F6D61-9E88-4632-A0A8-CB2E0CC5DEAF}"/>
              </a:ext>
            </a:extLst>
          </p:cNvPr>
          <p:cNvSpPr/>
          <p:nvPr userDrawn="1"/>
        </p:nvSpPr>
        <p:spPr>
          <a:xfrm>
            <a:off x="4654312" y="507333"/>
            <a:ext cx="7537688" cy="484955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=""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rgbClr val="0037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473373" y="943430"/>
            <a:ext cx="4699452" cy="3977366"/>
          </a:xfrm>
        </p:spPr>
        <p:txBody>
          <a:bodyPr rtlCol="0" anchor="ctr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=""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FDD649FC-C7F2-4966-B125-333FD0271E55}" type="datetime1">
              <a:rPr lang="it-IT" noProof="0" smtClean="0"/>
              <a:pPr rtl="0"/>
              <a:t>27/10/2025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=""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=""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 rtl="0"/>
              <a:t>‹N›</a:t>
            </a:fld>
            <a:endParaRPr lang="it-IT" noProof="0" dirty="0"/>
          </a:p>
        </p:txBody>
      </p:sp>
      <p:sp>
        <p:nvSpPr>
          <p:cNvPr id="20" name="Rettangolo 19">
            <a:extLst>
              <a:ext uri="{FF2B5EF4-FFF2-40B4-BE49-F238E27FC236}">
                <a16:creationId xmlns="" xmlns:a16="http://schemas.microsoft.com/office/drawing/2014/main" id="{EF73BF96-A07C-4AAA-A37F-65151BD22A70}"/>
              </a:ext>
            </a:extLst>
          </p:cNvPr>
          <p:cNvSpPr/>
          <p:nvPr userDrawn="1"/>
        </p:nvSpPr>
        <p:spPr>
          <a:xfrm>
            <a:off x="4370251" y="2322780"/>
            <a:ext cx="1348378" cy="121866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="" xmlns:p14="http://schemas.microsoft.com/office/powerpoint/2010/main" val="40127715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=""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4" name="Rettangolo 3">
            <a:extLst>
              <a:ext uri="{FF2B5EF4-FFF2-40B4-BE49-F238E27FC236}">
                <a16:creationId xmlns="" xmlns:a16="http://schemas.microsoft.com/office/drawing/2014/main" id="{648F6D61-9E88-4632-A0A8-CB2E0CC5DEAF}"/>
              </a:ext>
            </a:extLst>
          </p:cNvPr>
          <p:cNvSpPr/>
          <p:nvPr userDrawn="1"/>
        </p:nvSpPr>
        <p:spPr>
          <a:xfrm>
            <a:off x="4654312" y="507333"/>
            <a:ext cx="7537688" cy="48495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="" xmlns:a16="http://schemas.microsoft.com/office/drawing/2014/main" id="{16D90D66-BCB9-4229-A829-628874352AC0}"/>
              </a:ext>
            </a:extLst>
          </p:cNvPr>
          <p:cNvSpPr/>
          <p:nvPr userDrawn="1"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518529" y="943430"/>
            <a:ext cx="4654296" cy="3977366"/>
          </a:xfrm>
        </p:spPr>
        <p:txBody>
          <a:bodyPr rtlCol="0" anchor="ctr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=""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5350E5C9-4822-4828-86B2-BB987B39863B}" type="datetime1">
              <a:rPr lang="it-IT" noProof="0" smtClean="0"/>
              <a:pPr rtl="0"/>
              <a:t>27/10/2025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=""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=""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 rtl="0"/>
              <a:t>‹N›</a:t>
            </a:fld>
            <a:endParaRPr lang="it-IT" noProof="0" dirty="0"/>
          </a:p>
        </p:txBody>
      </p:sp>
      <p:sp>
        <p:nvSpPr>
          <p:cNvPr id="18" name="Rettangolo 17">
            <a:extLst>
              <a:ext uri="{FF2B5EF4-FFF2-40B4-BE49-F238E27FC236}">
                <a16:creationId xmlns="" xmlns:a16="http://schemas.microsoft.com/office/drawing/2014/main" id="{6127F28F-6C7B-471B-9839-EF88426C1976}"/>
              </a:ext>
            </a:extLst>
          </p:cNvPr>
          <p:cNvSpPr/>
          <p:nvPr userDrawn="1"/>
        </p:nvSpPr>
        <p:spPr>
          <a:xfrm>
            <a:off x="4370251" y="2322780"/>
            <a:ext cx="1348378" cy="121866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="" xmlns:p14="http://schemas.microsoft.com/office/powerpoint/2010/main" val="34986162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>
            <a:extLst>
              <a:ext uri="{FF2B5EF4-FFF2-40B4-BE49-F238E27FC236}">
                <a16:creationId xmlns=""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0037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egnaposto immagine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/>
          </a:solidFill>
        </p:spPr>
        <p:txBody>
          <a:bodyPr lIns="457200" tIns="457200" rtlCol="0"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rtlCol="0" anchor="b">
            <a:noAutofit/>
          </a:bodyPr>
          <a:lstStyle>
            <a:lvl1pPr algn="ctr">
              <a:defRPr sz="4400" b="1">
                <a:solidFill>
                  <a:srgbClr val="FFFFFF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 rtlCol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5A04164A-D1F3-464B-BA5A-A4C4D8F35ADB}" type="datetime1">
              <a:rPr lang="it-IT" noProof="0" smtClean="0"/>
              <a:pPr rtl="0"/>
              <a:t>27/10/2025</a:t>
            </a:fld>
            <a:endParaRPr lang="it-IT" noProof="0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 rtl="0"/>
              <a:t>‹N›</a:t>
            </a:fld>
            <a:endParaRPr lang="it-IT" noProof="0" dirty="0"/>
          </a:p>
        </p:txBody>
      </p:sp>
      <p:sp>
        <p:nvSpPr>
          <p:cNvPr id="9" name="Rettangolo 8">
            <a:extLst>
              <a:ext uri="{FF2B5EF4-FFF2-40B4-BE49-F238E27FC236}">
                <a16:creationId xmlns="" xmlns:a16="http://schemas.microsoft.com/office/drawing/2014/main" id="{B4A4DE4A-F8EF-47D5-8C37-A9021C2BB6A3}"/>
              </a:ext>
            </a:extLst>
          </p:cNvPr>
          <p:cNvSpPr/>
          <p:nvPr userDrawn="1"/>
        </p:nvSpPr>
        <p:spPr>
          <a:xfrm>
            <a:off x="3536950" y="4535901"/>
            <a:ext cx="5118100" cy="12566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="" xmlns:p14="http://schemas.microsoft.com/office/powerpoint/2010/main" val="5986956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=""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9D1554E-7EF2-44AC-BA44-70A2B54D9DB9}" type="datetime1">
              <a:rPr lang="it-IT" noProof="0" smtClean="0"/>
              <a:pPr rtl="0"/>
              <a:t>27/10/2025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=""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=""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pPr rtl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="" xmlns:p14="http://schemas.microsoft.com/office/powerpoint/2010/main" val="556040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arallelogramma 14">
            <a:extLst>
              <a:ext uri="{FF2B5EF4-FFF2-40B4-BE49-F238E27FC236}">
                <a16:creationId xmlns="" xmlns:a16="http://schemas.microsoft.com/office/drawing/2014/main" id="{F5AA8A10-E19C-430B-9D5D-8D12F92BFEC5}"/>
              </a:ext>
            </a:extLst>
          </p:cNvPr>
          <p:cNvSpPr/>
          <p:nvPr userDrawn="1"/>
        </p:nvSpPr>
        <p:spPr>
          <a:xfrm>
            <a:off x="7972121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12" name="Rettangolo 11">
            <a:extLst>
              <a:ext uri="{FF2B5EF4-FFF2-40B4-BE49-F238E27FC236}">
                <a16:creationId xmlns="" xmlns:a16="http://schemas.microsoft.com/office/drawing/2014/main" id="{A7C93D4F-3003-4D58-9AFB-356A0F800F42}"/>
              </a:ext>
            </a:extLst>
          </p:cNvPr>
          <p:cNvSpPr/>
          <p:nvPr userDrawn="1"/>
        </p:nvSpPr>
        <p:spPr>
          <a:xfrm>
            <a:off x="4961187" y="0"/>
            <a:ext cx="153926" cy="6858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4" name="Segnaposto data 3">
            <a:extLst>
              <a:ext uri="{FF2B5EF4-FFF2-40B4-BE49-F238E27FC236}">
                <a16:creationId xmlns=""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3F388D4-15DF-446A-91AA-72876CD48301}" type="datetime1">
              <a:rPr lang="it-IT" noProof="0" smtClean="0"/>
              <a:pPr rtl="0"/>
              <a:t>27/10/2025</a:t>
            </a:fld>
            <a:endParaRPr lang="it-IT" noProof="0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=""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=""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pPr rtl="0"/>
              <a:t>‹N›</a:t>
            </a:fld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629400" y="758952"/>
            <a:ext cx="4526280" cy="3227514"/>
          </a:xfrm>
        </p:spPr>
        <p:txBody>
          <a:bodyPr rtlCol="0" anchor="b">
            <a:normAutofit/>
          </a:bodyPr>
          <a:lstStyle>
            <a:lvl1pPr algn="l">
              <a:lnSpc>
                <a:spcPct val="90000"/>
              </a:lnSpc>
              <a:defRPr sz="6000" b="1" spc="-50" baseline="0">
                <a:solidFill>
                  <a:srgbClr val="013D61"/>
                </a:solidFill>
                <a:latin typeface="+mn-lt"/>
              </a:defRPr>
            </a:lvl1pPr>
          </a:lstStyle>
          <a:p>
            <a:pPr rtl="0"/>
            <a:r>
              <a:rPr lang="it-IT" noProof="0" dirty="0"/>
              <a:t>Fare clic per modificare lo stile del titolo dello schema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6632171" y="4508500"/>
            <a:ext cx="4526280" cy="1279652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it-IT" noProof="0" dirty="0"/>
              <a:t>Fare clic per modificare lo stile del sottotitolo dello schema</a:t>
            </a:r>
          </a:p>
        </p:txBody>
      </p:sp>
      <p:sp>
        <p:nvSpPr>
          <p:cNvPr id="11" name="Rettangolo 10">
            <a:extLst>
              <a:ext uri="{FF2B5EF4-FFF2-40B4-BE49-F238E27FC236}">
                <a16:creationId xmlns="" xmlns:a16="http://schemas.microsoft.com/office/drawing/2014/main" id="{6D3E1BBA-670B-4CAE-B839-50ADB23DDBC6}"/>
              </a:ext>
            </a:extLst>
          </p:cNvPr>
          <p:cNvSpPr/>
          <p:nvPr userDrawn="1"/>
        </p:nvSpPr>
        <p:spPr>
          <a:xfrm>
            <a:off x="4876840" y="0"/>
            <a:ext cx="153926" cy="6858000"/>
          </a:xfrm>
          <a:prstGeom prst="rect">
            <a:avLst/>
          </a:prstGeom>
          <a:solidFill>
            <a:srgbClr val="2E3D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pic>
        <p:nvPicPr>
          <p:cNvPr id="7" name="Immagine 6">
            <a:extLst>
              <a:ext uri="{FF2B5EF4-FFF2-40B4-BE49-F238E27FC236}">
                <a16:creationId xmlns="" xmlns:a16="http://schemas.microsoft.com/office/drawing/2014/main" id="{1B49A922-E9AC-864A-C0FD-86D75E2B139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2887" y="3841"/>
            <a:ext cx="4881542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63938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1346200"/>
            <a:ext cx="2448033" cy="4530725"/>
          </a:xfrm>
        </p:spPr>
        <p:txBody>
          <a:bodyPr vert="eaVert"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092200" y="1346200"/>
            <a:ext cx="7480300" cy="4530723"/>
          </a:xfrm>
        </p:spPr>
        <p:txBody>
          <a:bodyPr vert="eaVert" lIns="45720" tIns="0" rIns="45720" bIns="0"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=""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C82CFE1-3316-4B70-89C0-454FCB2AAF53}" type="datetime1">
              <a:rPr lang="it-IT" noProof="0" smtClean="0"/>
              <a:pPr rtl="0"/>
              <a:t>27/10/2025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=""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0" name="Segnaposto numero diapositiva 9">
            <a:extLst>
              <a:ext uri="{FF2B5EF4-FFF2-40B4-BE49-F238E27FC236}">
                <a16:creationId xmlns=""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pPr rtl="0"/>
              <a:t>‹N›</a:t>
            </a:fld>
            <a:endParaRPr lang="it-IT" noProof="0" dirty="0"/>
          </a:p>
        </p:txBody>
      </p:sp>
      <p:sp>
        <p:nvSpPr>
          <p:cNvPr id="14" name="Rettangolo 13">
            <a:extLst>
              <a:ext uri="{FF2B5EF4-FFF2-40B4-BE49-F238E27FC236}">
                <a16:creationId xmlns="" xmlns:a16="http://schemas.microsoft.com/office/drawing/2014/main" id="{6B443CC6-CDCA-4595-ADAE-DCB961FF1A8E}"/>
              </a:ext>
            </a:extLst>
          </p:cNvPr>
          <p:cNvSpPr/>
          <p:nvPr userDrawn="1"/>
        </p:nvSpPr>
        <p:spPr>
          <a:xfrm rot="16200000">
            <a:off x="8871481" y="-146580"/>
            <a:ext cx="1036320" cy="13294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="" xmlns:p14="http://schemas.microsoft.com/office/powerpoint/2010/main" val="2940687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=""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4542C42-F0C8-417A-980A-09B6C1CD6C24}" type="datetime1">
              <a:rPr lang="it-IT" noProof="0" smtClean="0"/>
              <a:pPr rtl="0"/>
              <a:t>27/10/2025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=""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=""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pPr rtl="0"/>
              <a:t>‹N›</a:t>
            </a:fld>
            <a:endParaRPr lang="it-IT" noProof="0" dirty="0"/>
          </a:p>
        </p:txBody>
      </p:sp>
      <p:grpSp>
        <p:nvGrpSpPr>
          <p:cNvPr id="4" name="Gruppo 3">
            <a:extLst>
              <a:ext uri="{FF2B5EF4-FFF2-40B4-BE49-F238E27FC236}">
                <a16:creationId xmlns="" xmlns:a16="http://schemas.microsoft.com/office/drawing/2014/main" id="{3192690B-F0F1-05EE-C428-3AAA2F362F65}"/>
              </a:ext>
            </a:extLst>
          </p:cNvPr>
          <p:cNvGrpSpPr/>
          <p:nvPr userDrawn="1"/>
        </p:nvGrpSpPr>
        <p:grpSpPr>
          <a:xfrm>
            <a:off x="0" y="6133244"/>
            <a:ext cx="12192000" cy="714133"/>
            <a:chOff x="0" y="6133244"/>
            <a:chExt cx="12192000" cy="714133"/>
          </a:xfrm>
        </p:grpSpPr>
        <p:sp>
          <p:nvSpPr>
            <p:cNvPr id="5" name="Rettangolo 4">
              <a:extLst>
                <a:ext uri="{FF2B5EF4-FFF2-40B4-BE49-F238E27FC236}">
                  <a16:creationId xmlns="" xmlns:a16="http://schemas.microsoft.com/office/drawing/2014/main" id="{683888F4-0FA7-5D55-0AE0-C664E73F9EA7}"/>
                </a:ext>
              </a:extLst>
            </p:cNvPr>
            <p:cNvSpPr/>
            <p:nvPr userDrawn="1"/>
          </p:nvSpPr>
          <p:spPr>
            <a:xfrm rot="16200000">
              <a:off x="6073140" y="60104"/>
              <a:ext cx="45719" cy="12192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sp>
          <p:nvSpPr>
            <p:cNvPr id="6" name="Rettangolo 5">
              <a:extLst>
                <a:ext uri="{FF2B5EF4-FFF2-40B4-BE49-F238E27FC236}">
                  <a16:creationId xmlns="" xmlns:a16="http://schemas.microsoft.com/office/drawing/2014/main" id="{8ED9A453-B0F3-88AD-3B39-D56D635EFD98}"/>
                </a:ext>
              </a:extLst>
            </p:cNvPr>
            <p:cNvSpPr/>
            <p:nvPr userDrawn="1"/>
          </p:nvSpPr>
          <p:spPr>
            <a:xfrm rot="16200000">
              <a:off x="6044046" y="130762"/>
              <a:ext cx="103910" cy="12191999"/>
            </a:xfrm>
            <a:prstGeom prst="rect">
              <a:avLst/>
            </a:prstGeom>
            <a:solidFill>
              <a:srgbClr val="2E3D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pic>
          <p:nvPicPr>
            <p:cNvPr id="10" name="Immagine 9">
              <a:extLst>
                <a:ext uri="{FF2B5EF4-FFF2-40B4-BE49-F238E27FC236}">
                  <a16:creationId xmlns="" xmlns:a16="http://schemas.microsoft.com/office/drawing/2014/main" id="{98033E15-A12A-6594-130E-80F0CD01F21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278417"/>
              <a:ext cx="12192000" cy="5689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="" xmlns:p14="http://schemas.microsoft.com/office/powerpoint/2010/main" val="2018278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estazione sezi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o 3">
            <a:extLst>
              <a:ext uri="{FF2B5EF4-FFF2-40B4-BE49-F238E27FC236}">
                <a16:creationId xmlns="" xmlns:a16="http://schemas.microsoft.com/office/drawing/2014/main" id="{1CCF69A2-C197-BA82-4951-CA51653F0E51}"/>
              </a:ext>
            </a:extLst>
          </p:cNvPr>
          <p:cNvGrpSpPr/>
          <p:nvPr userDrawn="1"/>
        </p:nvGrpSpPr>
        <p:grpSpPr>
          <a:xfrm>
            <a:off x="8166735" y="10622"/>
            <a:ext cx="2857500" cy="6847377"/>
            <a:chOff x="8166735" y="10622"/>
            <a:chExt cx="2857500" cy="6847377"/>
          </a:xfrm>
        </p:grpSpPr>
        <p:sp>
          <p:nvSpPr>
            <p:cNvPr id="5" name="Parallelogramma 14">
              <a:extLst>
                <a:ext uri="{FF2B5EF4-FFF2-40B4-BE49-F238E27FC236}">
                  <a16:creationId xmlns="" xmlns:a16="http://schemas.microsoft.com/office/drawing/2014/main" id="{C7AFB1F7-9EFC-07A2-E97E-943708F49ECD}"/>
                </a:ext>
              </a:extLst>
            </p:cNvPr>
            <p:cNvSpPr/>
            <p:nvPr userDrawn="1"/>
          </p:nvSpPr>
          <p:spPr>
            <a:xfrm>
              <a:off x="8166735" y="10622"/>
              <a:ext cx="2857500" cy="6847377"/>
            </a:xfrm>
            <a:prstGeom prst="parallelogram">
              <a:avLst>
                <a:gd name="adj" fmla="val 0"/>
              </a:avLst>
            </a:prstGeom>
            <a:solidFill>
              <a:srgbClr val="FBFC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it-IT" noProof="0" dirty="0"/>
            </a:p>
          </p:txBody>
        </p:sp>
        <p:pic>
          <p:nvPicPr>
            <p:cNvPr id="6" name="Immagine 5">
              <a:extLst>
                <a:ext uri="{FF2B5EF4-FFF2-40B4-BE49-F238E27FC236}">
                  <a16:creationId xmlns="" xmlns:a16="http://schemas.microsoft.com/office/drawing/2014/main" id="{7D327C5E-9E84-FB89-BB3C-07998D27978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166740" y="580196"/>
              <a:ext cx="2831281" cy="4929684"/>
            </a:xfrm>
            <a:prstGeom prst="rect">
              <a:avLst/>
            </a:prstGeom>
          </p:spPr>
        </p:pic>
      </p:grpSp>
      <p:sp>
        <p:nvSpPr>
          <p:cNvPr id="7" name="Segnaposto data 6">
            <a:extLst>
              <a:ext uri="{FF2B5EF4-FFF2-40B4-BE49-F238E27FC236}">
                <a16:creationId xmlns=""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1D72669-6745-4AA0-A173-7F6CEB97CF08}" type="datetime1">
              <a:rPr lang="it-IT" noProof="0" smtClean="0"/>
              <a:pPr rtl="0"/>
              <a:t>27/10/2025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=""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1" name="Segnaposto numero diapositiva 10">
            <a:extLst>
              <a:ext uri="{FF2B5EF4-FFF2-40B4-BE49-F238E27FC236}">
                <a16:creationId xmlns=""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 rtl="0"/>
              <a:t>‹N›</a:t>
            </a:fld>
            <a:endParaRPr lang="it-IT" noProof="0" dirty="0"/>
          </a:p>
        </p:txBody>
      </p:sp>
      <p:sp>
        <p:nvSpPr>
          <p:cNvPr id="12" name="Segnaposto immagine 9">
            <a:extLst>
              <a:ext uri="{FF2B5EF4-FFF2-40B4-BE49-F238E27FC236}">
                <a16:creationId xmlns="" xmlns:a16="http://schemas.microsoft.com/office/drawing/2014/main" id="{E76B772A-7600-4ECE-B5A2-34827D4C710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3119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3" name="Rettangolo 12">
            <a:extLst>
              <a:ext uri="{FF2B5EF4-FFF2-40B4-BE49-F238E27FC236}">
                <a16:creationId xmlns="" xmlns:a16="http://schemas.microsoft.com/office/drawing/2014/main" id="{33820398-8D1F-4543-ABA0-7A67C38769B3}"/>
              </a:ext>
            </a:extLst>
          </p:cNvPr>
          <p:cNvSpPr/>
          <p:nvPr userDrawn="1"/>
        </p:nvSpPr>
        <p:spPr>
          <a:xfrm>
            <a:off x="2451099" y="3568700"/>
            <a:ext cx="8721725" cy="23082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 rtl="0"/>
            <a:endParaRPr lang="it-IT" sz="1400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641599" y="3746500"/>
            <a:ext cx="8331202" cy="1308100"/>
          </a:xfrm>
        </p:spPr>
        <p:txBody>
          <a:bodyPr rtlCol="0" anchor="b" anchorCtr="0">
            <a:noAutofit/>
          </a:bodyPr>
          <a:lstStyle>
            <a:lvl1pPr>
              <a:lnSpc>
                <a:spcPct val="90000"/>
              </a:lnSpc>
              <a:defRPr sz="4800" b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2641600" y="5219700"/>
            <a:ext cx="8331201" cy="586740"/>
          </a:xfrm>
        </p:spPr>
        <p:txBody>
          <a:bodyPr lIns="91440" rIns="91440" rtlCol="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="" xmlns:a16="http://schemas.microsoft.com/office/drawing/2014/main" id="{45757C57-BBBA-44C6-9A4D-12F5D1E400AA}"/>
              </a:ext>
            </a:extLst>
          </p:cNvPr>
          <p:cNvSpPr/>
          <p:nvPr userDrawn="1"/>
        </p:nvSpPr>
        <p:spPr>
          <a:xfrm>
            <a:off x="3752850" y="3469101"/>
            <a:ext cx="511810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grpSp>
        <p:nvGrpSpPr>
          <p:cNvPr id="9" name="Gruppo 8">
            <a:extLst>
              <a:ext uri="{FF2B5EF4-FFF2-40B4-BE49-F238E27FC236}">
                <a16:creationId xmlns="" xmlns:a16="http://schemas.microsoft.com/office/drawing/2014/main" id="{D9EA996D-4047-F110-2CA6-C8971FCA83F7}"/>
              </a:ext>
            </a:extLst>
          </p:cNvPr>
          <p:cNvGrpSpPr/>
          <p:nvPr userDrawn="1"/>
        </p:nvGrpSpPr>
        <p:grpSpPr>
          <a:xfrm>
            <a:off x="0" y="6133244"/>
            <a:ext cx="12192000" cy="714133"/>
            <a:chOff x="0" y="6133244"/>
            <a:chExt cx="12192000" cy="714133"/>
          </a:xfrm>
        </p:grpSpPr>
        <p:sp>
          <p:nvSpPr>
            <p:cNvPr id="10" name="Rettangolo 9">
              <a:extLst>
                <a:ext uri="{FF2B5EF4-FFF2-40B4-BE49-F238E27FC236}">
                  <a16:creationId xmlns="" xmlns:a16="http://schemas.microsoft.com/office/drawing/2014/main" id="{45484F79-E4D3-53F6-36D8-4C5C0DEE1B9E}"/>
                </a:ext>
              </a:extLst>
            </p:cNvPr>
            <p:cNvSpPr/>
            <p:nvPr userDrawn="1"/>
          </p:nvSpPr>
          <p:spPr>
            <a:xfrm rot="16200000">
              <a:off x="6073140" y="60104"/>
              <a:ext cx="45719" cy="12192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sp>
          <p:nvSpPr>
            <p:cNvPr id="16" name="Rettangolo 15">
              <a:extLst>
                <a:ext uri="{FF2B5EF4-FFF2-40B4-BE49-F238E27FC236}">
                  <a16:creationId xmlns="" xmlns:a16="http://schemas.microsoft.com/office/drawing/2014/main" id="{7AF5567F-566E-277B-3C1B-A7EC75968769}"/>
                </a:ext>
              </a:extLst>
            </p:cNvPr>
            <p:cNvSpPr/>
            <p:nvPr userDrawn="1"/>
          </p:nvSpPr>
          <p:spPr>
            <a:xfrm rot="16200000">
              <a:off x="6044046" y="130762"/>
              <a:ext cx="103910" cy="12191999"/>
            </a:xfrm>
            <a:prstGeom prst="rect">
              <a:avLst/>
            </a:prstGeom>
            <a:solidFill>
              <a:srgbClr val="2E3D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pic>
          <p:nvPicPr>
            <p:cNvPr id="17" name="Immagine 16">
              <a:extLst>
                <a:ext uri="{FF2B5EF4-FFF2-40B4-BE49-F238E27FC236}">
                  <a16:creationId xmlns="" xmlns:a16="http://schemas.microsoft.com/office/drawing/2014/main" id="{CEB6C800-DA9E-A4C9-4124-EA6328801F5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278417"/>
              <a:ext cx="12192000" cy="5689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="" xmlns:p14="http://schemas.microsoft.com/office/powerpoint/2010/main" val="2596984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Intestazione della sezi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data 6">
            <a:extLst>
              <a:ext uri="{FF2B5EF4-FFF2-40B4-BE49-F238E27FC236}">
                <a16:creationId xmlns=""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81A99FD-A18D-4AC6-92B0-69E29E35743B}" type="datetime1">
              <a:rPr lang="it-IT" noProof="0" smtClean="0"/>
              <a:pPr rtl="0"/>
              <a:t>27/10/2025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=""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1" name="Segnaposto numero diapositiva 10">
            <a:extLst>
              <a:ext uri="{FF2B5EF4-FFF2-40B4-BE49-F238E27FC236}">
                <a16:creationId xmlns=""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 rtl="0"/>
              <a:t>‹N›</a:t>
            </a:fld>
            <a:endParaRPr lang="it-IT" noProof="0" dirty="0"/>
          </a:p>
        </p:txBody>
      </p:sp>
      <p:sp>
        <p:nvSpPr>
          <p:cNvPr id="12" name="Segnaposto immagine 9">
            <a:extLst>
              <a:ext uri="{FF2B5EF4-FFF2-40B4-BE49-F238E27FC236}">
                <a16:creationId xmlns="" xmlns:a16="http://schemas.microsoft.com/office/drawing/2014/main" id="{E76B772A-7600-4ECE-B5A2-34827D4C710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3" name="Rettangolo 12">
            <a:extLst>
              <a:ext uri="{FF2B5EF4-FFF2-40B4-BE49-F238E27FC236}">
                <a16:creationId xmlns="" xmlns:a16="http://schemas.microsoft.com/office/drawing/2014/main" id="{33820398-8D1F-4543-ABA0-7A67C38769B3}"/>
              </a:ext>
            </a:extLst>
          </p:cNvPr>
          <p:cNvSpPr/>
          <p:nvPr userDrawn="1"/>
        </p:nvSpPr>
        <p:spPr>
          <a:xfrm>
            <a:off x="1735138" y="3568700"/>
            <a:ext cx="8721725" cy="23082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 rtl="0"/>
            <a:endParaRPr lang="it-IT" sz="1400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30399" y="3746500"/>
            <a:ext cx="8331202" cy="1308100"/>
          </a:xfrm>
        </p:spPr>
        <p:txBody>
          <a:bodyPr rtlCol="0" anchor="b" anchorCtr="0">
            <a:noAutofit/>
          </a:bodyPr>
          <a:lstStyle>
            <a:lvl1pPr algn="ctr">
              <a:lnSpc>
                <a:spcPct val="90000"/>
              </a:lnSpc>
              <a:defRPr sz="4800" b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930400" y="5219700"/>
            <a:ext cx="8331201" cy="586740"/>
          </a:xfrm>
        </p:spPr>
        <p:txBody>
          <a:bodyPr lIns="91440" rIns="91440" rtlCol="0" anchor="t" anchorCtr="0">
            <a:normAutofit/>
          </a:bodyPr>
          <a:lstStyle>
            <a:lvl1pPr marL="0" indent="0" algn="ctr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="" xmlns:a16="http://schemas.microsoft.com/office/drawing/2014/main" id="{45757C57-BBBA-44C6-9A4D-12F5D1E400AA}"/>
              </a:ext>
            </a:extLst>
          </p:cNvPr>
          <p:cNvSpPr/>
          <p:nvPr userDrawn="1"/>
        </p:nvSpPr>
        <p:spPr>
          <a:xfrm>
            <a:off x="3536950" y="3469101"/>
            <a:ext cx="511810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grpSp>
        <p:nvGrpSpPr>
          <p:cNvPr id="4" name="Gruppo 3">
            <a:extLst>
              <a:ext uri="{FF2B5EF4-FFF2-40B4-BE49-F238E27FC236}">
                <a16:creationId xmlns="" xmlns:a16="http://schemas.microsoft.com/office/drawing/2014/main" id="{E34F9DA6-2E1F-35EE-F5BC-AE7D33A64354}"/>
              </a:ext>
            </a:extLst>
          </p:cNvPr>
          <p:cNvGrpSpPr/>
          <p:nvPr userDrawn="1"/>
        </p:nvGrpSpPr>
        <p:grpSpPr>
          <a:xfrm>
            <a:off x="0" y="6133244"/>
            <a:ext cx="12192000" cy="714133"/>
            <a:chOff x="0" y="6133244"/>
            <a:chExt cx="12192000" cy="714133"/>
          </a:xfrm>
        </p:grpSpPr>
        <p:sp>
          <p:nvSpPr>
            <p:cNvPr id="5" name="Rettangolo 4">
              <a:extLst>
                <a:ext uri="{FF2B5EF4-FFF2-40B4-BE49-F238E27FC236}">
                  <a16:creationId xmlns="" xmlns:a16="http://schemas.microsoft.com/office/drawing/2014/main" id="{09D3B8B2-D71C-EF3D-506A-2A57F7BD29A1}"/>
                </a:ext>
              </a:extLst>
            </p:cNvPr>
            <p:cNvSpPr/>
            <p:nvPr userDrawn="1"/>
          </p:nvSpPr>
          <p:spPr>
            <a:xfrm rot="16200000">
              <a:off x="6073140" y="60104"/>
              <a:ext cx="45719" cy="12192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sp>
          <p:nvSpPr>
            <p:cNvPr id="6" name="Rettangolo 5">
              <a:extLst>
                <a:ext uri="{FF2B5EF4-FFF2-40B4-BE49-F238E27FC236}">
                  <a16:creationId xmlns="" xmlns:a16="http://schemas.microsoft.com/office/drawing/2014/main" id="{8A5D1CF0-1D2B-A1C0-45F2-0A6FF78050E6}"/>
                </a:ext>
              </a:extLst>
            </p:cNvPr>
            <p:cNvSpPr/>
            <p:nvPr userDrawn="1"/>
          </p:nvSpPr>
          <p:spPr>
            <a:xfrm rot="16200000">
              <a:off x="6044046" y="130762"/>
              <a:ext cx="103910" cy="12191999"/>
            </a:xfrm>
            <a:prstGeom prst="rect">
              <a:avLst/>
            </a:prstGeom>
            <a:solidFill>
              <a:srgbClr val="2E3D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pic>
          <p:nvPicPr>
            <p:cNvPr id="9" name="Immagine 8">
              <a:extLst>
                <a:ext uri="{FF2B5EF4-FFF2-40B4-BE49-F238E27FC236}">
                  <a16:creationId xmlns="" xmlns:a16="http://schemas.microsoft.com/office/drawing/2014/main" id="{9BE25E09-1F98-F881-F19B-829F52969BA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278417"/>
              <a:ext cx="12192000" cy="5689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="" xmlns:p14="http://schemas.microsoft.com/office/powerpoint/2010/main" val="3766489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2" name="Segnaposto data 1">
            <a:extLst>
              <a:ext uri="{FF2B5EF4-FFF2-40B4-BE49-F238E27FC236}">
                <a16:creationId xmlns=""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3B79944-34CF-4A72-AC1B-909189585767}" type="datetime1">
              <a:rPr lang="it-IT" noProof="0" smtClean="0"/>
              <a:pPr rtl="0"/>
              <a:t>27/10/2025</a:t>
            </a:fld>
            <a:endParaRPr lang="it-IT" noProof="0" dirty="0"/>
          </a:p>
        </p:txBody>
      </p:sp>
      <p:sp>
        <p:nvSpPr>
          <p:cNvPr id="9" name="Segnaposto piè di pagina 8">
            <a:extLst>
              <a:ext uri="{FF2B5EF4-FFF2-40B4-BE49-F238E27FC236}">
                <a16:creationId xmlns=""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0" name="Segnaposto numero diapositiva 9">
            <a:extLst>
              <a:ext uri="{FF2B5EF4-FFF2-40B4-BE49-F238E27FC236}">
                <a16:creationId xmlns=""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pPr rtl="0"/>
              <a:t>‹N›</a:t>
            </a:fld>
            <a:endParaRPr lang="it-IT" noProof="0" dirty="0"/>
          </a:p>
        </p:txBody>
      </p:sp>
      <p:grpSp>
        <p:nvGrpSpPr>
          <p:cNvPr id="5" name="Gruppo 4">
            <a:extLst>
              <a:ext uri="{FF2B5EF4-FFF2-40B4-BE49-F238E27FC236}">
                <a16:creationId xmlns="" xmlns:a16="http://schemas.microsoft.com/office/drawing/2014/main" id="{95A08AA0-3B13-6134-3D6B-3A364C13954C}"/>
              </a:ext>
            </a:extLst>
          </p:cNvPr>
          <p:cNvGrpSpPr/>
          <p:nvPr userDrawn="1"/>
        </p:nvGrpSpPr>
        <p:grpSpPr>
          <a:xfrm>
            <a:off x="0" y="6133244"/>
            <a:ext cx="12192000" cy="714133"/>
            <a:chOff x="0" y="6133244"/>
            <a:chExt cx="12192000" cy="714133"/>
          </a:xfrm>
        </p:grpSpPr>
        <p:sp>
          <p:nvSpPr>
            <p:cNvPr id="6" name="Rettangolo 5">
              <a:extLst>
                <a:ext uri="{FF2B5EF4-FFF2-40B4-BE49-F238E27FC236}">
                  <a16:creationId xmlns="" xmlns:a16="http://schemas.microsoft.com/office/drawing/2014/main" id="{6F77EB52-892A-0092-6498-F8B104F1C7A9}"/>
                </a:ext>
              </a:extLst>
            </p:cNvPr>
            <p:cNvSpPr/>
            <p:nvPr userDrawn="1"/>
          </p:nvSpPr>
          <p:spPr>
            <a:xfrm rot="16200000">
              <a:off x="6073140" y="60104"/>
              <a:ext cx="45719" cy="12192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sp>
          <p:nvSpPr>
            <p:cNvPr id="7" name="Rettangolo 6">
              <a:extLst>
                <a:ext uri="{FF2B5EF4-FFF2-40B4-BE49-F238E27FC236}">
                  <a16:creationId xmlns="" xmlns:a16="http://schemas.microsoft.com/office/drawing/2014/main" id="{D2A55855-B5DC-CAD4-E6F6-BC1ABAE5E3A5}"/>
                </a:ext>
              </a:extLst>
            </p:cNvPr>
            <p:cNvSpPr/>
            <p:nvPr userDrawn="1"/>
          </p:nvSpPr>
          <p:spPr>
            <a:xfrm rot="16200000">
              <a:off x="6044046" y="130762"/>
              <a:ext cx="103910" cy="12191999"/>
            </a:xfrm>
            <a:prstGeom prst="rect">
              <a:avLst/>
            </a:prstGeom>
            <a:solidFill>
              <a:srgbClr val="2E3D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pic>
          <p:nvPicPr>
            <p:cNvPr id="11" name="Immagine 10">
              <a:extLst>
                <a:ext uri="{FF2B5EF4-FFF2-40B4-BE49-F238E27FC236}">
                  <a16:creationId xmlns="" xmlns:a16="http://schemas.microsoft.com/office/drawing/2014/main" id="{B521CE2C-F458-53E6-15A4-3DDF32EA674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278417"/>
              <a:ext cx="12192000" cy="5689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="" xmlns:p14="http://schemas.microsoft.com/office/powerpoint/2010/main" val="3387972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olo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rtlCol="0" anchor="ctr">
            <a:noAutofit/>
          </a:bodyPr>
          <a:lstStyle>
            <a:lvl1pPr marL="0" indent="0" algn="l">
              <a:buNone/>
              <a:defRPr sz="24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1186731" y="2958274"/>
            <a:ext cx="4639736" cy="2910821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rtlCol="0" anchor="ctr">
            <a:noAutofit/>
          </a:bodyPr>
          <a:lstStyle>
            <a:lvl1pPr marL="0" indent="0">
              <a:buNone/>
              <a:defRPr sz="24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605395" y="2958273"/>
            <a:ext cx="4639736" cy="2910821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2" name="Segnaposto data 1">
            <a:extLst>
              <a:ext uri="{FF2B5EF4-FFF2-40B4-BE49-F238E27FC236}">
                <a16:creationId xmlns=""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AAF3A87-C769-4508-A602-98056DD906C2}" type="datetime1">
              <a:rPr lang="it-IT" noProof="0" smtClean="0"/>
              <a:pPr rtl="0"/>
              <a:t>27/10/2025</a:t>
            </a:fld>
            <a:endParaRPr lang="it-IT" noProof="0" dirty="0"/>
          </a:p>
        </p:txBody>
      </p:sp>
      <p:sp>
        <p:nvSpPr>
          <p:cNvPr id="11" name="Segnaposto piè di pagina 10">
            <a:extLst>
              <a:ext uri="{FF2B5EF4-FFF2-40B4-BE49-F238E27FC236}">
                <a16:creationId xmlns=""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2" name="Segnaposto numero diapositiva 11">
            <a:extLst>
              <a:ext uri="{FF2B5EF4-FFF2-40B4-BE49-F238E27FC236}">
                <a16:creationId xmlns=""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pPr rtl="0"/>
              <a:t>‹N›</a:t>
            </a:fld>
            <a:endParaRPr lang="it-IT" noProof="0" dirty="0"/>
          </a:p>
        </p:txBody>
      </p:sp>
      <p:grpSp>
        <p:nvGrpSpPr>
          <p:cNvPr id="7" name="Gruppo 6">
            <a:extLst>
              <a:ext uri="{FF2B5EF4-FFF2-40B4-BE49-F238E27FC236}">
                <a16:creationId xmlns="" xmlns:a16="http://schemas.microsoft.com/office/drawing/2014/main" id="{7C265325-6F9C-85D0-B0E3-B67B79A71EFB}"/>
              </a:ext>
            </a:extLst>
          </p:cNvPr>
          <p:cNvGrpSpPr/>
          <p:nvPr userDrawn="1"/>
        </p:nvGrpSpPr>
        <p:grpSpPr>
          <a:xfrm>
            <a:off x="0" y="6133244"/>
            <a:ext cx="12192000" cy="714133"/>
            <a:chOff x="0" y="6133244"/>
            <a:chExt cx="12192000" cy="714133"/>
          </a:xfrm>
        </p:grpSpPr>
        <p:sp>
          <p:nvSpPr>
            <p:cNvPr id="8" name="Rettangolo 7">
              <a:extLst>
                <a:ext uri="{FF2B5EF4-FFF2-40B4-BE49-F238E27FC236}">
                  <a16:creationId xmlns="" xmlns:a16="http://schemas.microsoft.com/office/drawing/2014/main" id="{0F8495D8-D76B-C6E5-2386-59639E58D398}"/>
                </a:ext>
              </a:extLst>
            </p:cNvPr>
            <p:cNvSpPr/>
            <p:nvPr userDrawn="1"/>
          </p:nvSpPr>
          <p:spPr>
            <a:xfrm rot="16200000">
              <a:off x="6073140" y="60104"/>
              <a:ext cx="45719" cy="12192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sp>
          <p:nvSpPr>
            <p:cNvPr id="9" name="Rettangolo 8">
              <a:extLst>
                <a:ext uri="{FF2B5EF4-FFF2-40B4-BE49-F238E27FC236}">
                  <a16:creationId xmlns="" xmlns:a16="http://schemas.microsoft.com/office/drawing/2014/main" id="{EE2559C6-9DA2-3A38-C40B-D414A5CFA47E}"/>
                </a:ext>
              </a:extLst>
            </p:cNvPr>
            <p:cNvSpPr/>
            <p:nvPr userDrawn="1"/>
          </p:nvSpPr>
          <p:spPr>
            <a:xfrm rot="16200000">
              <a:off x="6044046" y="130762"/>
              <a:ext cx="103910" cy="12191999"/>
            </a:xfrm>
            <a:prstGeom prst="rect">
              <a:avLst/>
            </a:prstGeom>
            <a:solidFill>
              <a:srgbClr val="2E3D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pic>
          <p:nvPicPr>
            <p:cNvPr id="13" name="Immagine 12">
              <a:extLst>
                <a:ext uri="{FF2B5EF4-FFF2-40B4-BE49-F238E27FC236}">
                  <a16:creationId xmlns="" xmlns:a16="http://schemas.microsoft.com/office/drawing/2014/main" id="{4AD1E231-96D8-8062-91A5-4288B1B3A5C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278417"/>
              <a:ext cx="12192000" cy="5689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="" xmlns:p14="http://schemas.microsoft.com/office/powerpoint/2010/main" val="219594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6" name="Segnaposto data 5">
            <a:extLst>
              <a:ext uri="{FF2B5EF4-FFF2-40B4-BE49-F238E27FC236}">
                <a16:creationId xmlns=""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F1DB439-C8A9-45DF-AFF2-9EFA3E72C152}" type="datetime1">
              <a:rPr lang="it-IT" noProof="0" smtClean="0"/>
              <a:pPr rtl="0"/>
              <a:t>27/10/2025</a:t>
            </a:fld>
            <a:endParaRPr lang="it-IT" noProof="0" dirty="0"/>
          </a:p>
        </p:txBody>
      </p:sp>
      <p:sp>
        <p:nvSpPr>
          <p:cNvPr id="7" name="Segnaposto piè di pagina 6">
            <a:extLst>
              <a:ext uri="{FF2B5EF4-FFF2-40B4-BE49-F238E27FC236}">
                <a16:creationId xmlns=""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8" name="Segnaposto numero diapositiva 7">
            <a:extLst>
              <a:ext uri="{FF2B5EF4-FFF2-40B4-BE49-F238E27FC236}">
                <a16:creationId xmlns=""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pPr rtl="0"/>
              <a:t>‹N›</a:t>
            </a:fld>
            <a:endParaRPr lang="it-IT" noProof="0" dirty="0"/>
          </a:p>
        </p:txBody>
      </p:sp>
      <p:grpSp>
        <p:nvGrpSpPr>
          <p:cNvPr id="3" name="Gruppo 2">
            <a:extLst>
              <a:ext uri="{FF2B5EF4-FFF2-40B4-BE49-F238E27FC236}">
                <a16:creationId xmlns="" xmlns:a16="http://schemas.microsoft.com/office/drawing/2014/main" id="{C3BF1989-943E-5095-52C1-5D54A4F57E6A}"/>
              </a:ext>
            </a:extLst>
          </p:cNvPr>
          <p:cNvGrpSpPr/>
          <p:nvPr userDrawn="1"/>
        </p:nvGrpSpPr>
        <p:grpSpPr>
          <a:xfrm>
            <a:off x="0" y="6133244"/>
            <a:ext cx="12192000" cy="714133"/>
            <a:chOff x="0" y="6133244"/>
            <a:chExt cx="12192000" cy="714133"/>
          </a:xfrm>
        </p:grpSpPr>
        <p:sp>
          <p:nvSpPr>
            <p:cNvPr id="4" name="Rettangolo 3">
              <a:extLst>
                <a:ext uri="{FF2B5EF4-FFF2-40B4-BE49-F238E27FC236}">
                  <a16:creationId xmlns="" xmlns:a16="http://schemas.microsoft.com/office/drawing/2014/main" id="{3DB00B3A-C73C-FEF7-D0EA-50032E3A0EDB}"/>
                </a:ext>
              </a:extLst>
            </p:cNvPr>
            <p:cNvSpPr/>
            <p:nvPr userDrawn="1"/>
          </p:nvSpPr>
          <p:spPr>
            <a:xfrm rot="16200000">
              <a:off x="6073140" y="60104"/>
              <a:ext cx="45719" cy="12192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sp>
          <p:nvSpPr>
            <p:cNvPr id="5" name="Rettangolo 4">
              <a:extLst>
                <a:ext uri="{FF2B5EF4-FFF2-40B4-BE49-F238E27FC236}">
                  <a16:creationId xmlns="" xmlns:a16="http://schemas.microsoft.com/office/drawing/2014/main" id="{1B142B75-6E1A-3326-7672-BF16E2BEC6CD}"/>
                </a:ext>
              </a:extLst>
            </p:cNvPr>
            <p:cNvSpPr/>
            <p:nvPr userDrawn="1"/>
          </p:nvSpPr>
          <p:spPr>
            <a:xfrm rot="16200000">
              <a:off x="6044046" y="130762"/>
              <a:ext cx="103910" cy="12191999"/>
            </a:xfrm>
            <a:prstGeom prst="rect">
              <a:avLst/>
            </a:prstGeom>
            <a:solidFill>
              <a:srgbClr val="2E3D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pic>
          <p:nvPicPr>
            <p:cNvPr id="9" name="Immagine 8">
              <a:extLst>
                <a:ext uri="{FF2B5EF4-FFF2-40B4-BE49-F238E27FC236}">
                  <a16:creationId xmlns="" xmlns:a16="http://schemas.microsoft.com/office/drawing/2014/main" id="{1CDA020C-77E6-4573-D69A-C399851DF6E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278417"/>
              <a:ext cx="12192000" cy="5689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="" xmlns:p14="http://schemas.microsoft.com/office/powerpoint/2010/main" val="1180013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uppo 19">
            <a:extLst>
              <a:ext uri="{FF2B5EF4-FFF2-40B4-BE49-F238E27FC236}">
                <a16:creationId xmlns="" xmlns:a16="http://schemas.microsoft.com/office/drawing/2014/main" id="{19B7BF6A-3EF9-279C-05CD-62BA2EE27242}"/>
              </a:ext>
            </a:extLst>
          </p:cNvPr>
          <p:cNvGrpSpPr/>
          <p:nvPr userDrawn="1"/>
        </p:nvGrpSpPr>
        <p:grpSpPr>
          <a:xfrm>
            <a:off x="0" y="6133244"/>
            <a:ext cx="12192000" cy="714133"/>
            <a:chOff x="0" y="6133244"/>
            <a:chExt cx="12192000" cy="714133"/>
          </a:xfrm>
        </p:grpSpPr>
        <p:sp>
          <p:nvSpPr>
            <p:cNvPr id="10" name="Rettangolo 9">
              <a:extLst>
                <a:ext uri="{FF2B5EF4-FFF2-40B4-BE49-F238E27FC236}">
                  <a16:creationId xmlns="" xmlns:a16="http://schemas.microsoft.com/office/drawing/2014/main" id="{DFAB8DF2-5E8E-AAC9-5CFB-04F9609C1AF6}"/>
                </a:ext>
              </a:extLst>
            </p:cNvPr>
            <p:cNvSpPr/>
            <p:nvPr userDrawn="1"/>
          </p:nvSpPr>
          <p:spPr>
            <a:xfrm rot="16200000">
              <a:off x="6073140" y="60104"/>
              <a:ext cx="45719" cy="12192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sp>
          <p:nvSpPr>
            <p:cNvPr id="9" name="Rettangolo 8">
              <a:extLst>
                <a:ext uri="{FF2B5EF4-FFF2-40B4-BE49-F238E27FC236}">
                  <a16:creationId xmlns="" xmlns:a16="http://schemas.microsoft.com/office/drawing/2014/main" id="{D1867750-EA89-EFEA-40CB-4FA8E18FEF5A}"/>
                </a:ext>
              </a:extLst>
            </p:cNvPr>
            <p:cNvSpPr/>
            <p:nvPr userDrawn="1"/>
          </p:nvSpPr>
          <p:spPr>
            <a:xfrm rot="16200000">
              <a:off x="6044046" y="130762"/>
              <a:ext cx="103910" cy="12191999"/>
            </a:xfrm>
            <a:prstGeom prst="rect">
              <a:avLst/>
            </a:prstGeom>
            <a:solidFill>
              <a:srgbClr val="2E3D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pic>
          <p:nvPicPr>
            <p:cNvPr id="12" name="Immagine 11">
              <a:extLst>
                <a:ext uri="{FF2B5EF4-FFF2-40B4-BE49-F238E27FC236}">
                  <a16:creationId xmlns="" xmlns:a16="http://schemas.microsoft.com/office/drawing/2014/main" id="{5C1440DD-F731-6E48-65CC-2D288A20D26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278417"/>
              <a:ext cx="12192000" cy="568960"/>
            </a:xfrm>
            <a:prstGeom prst="rect">
              <a:avLst/>
            </a:prstGeom>
          </p:spPr>
        </p:pic>
      </p:grpSp>
      <p:grpSp>
        <p:nvGrpSpPr>
          <p:cNvPr id="19" name="Gruppo 18">
            <a:extLst>
              <a:ext uri="{FF2B5EF4-FFF2-40B4-BE49-F238E27FC236}">
                <a16:creationId xmlns="" xmlns:a16="http://schemas.microsoft.com/office/drawing/2014/main" id="{6C7DC939-7217-A60C-AAE6-CFC9326765EE}"/>
              </a:ext>
            </a:extLst>
          </p:cNvPr>
          <p:cNvGrpSpPr/>
          <p:nvPr userDrawn="1"/>
        </p:nvGrpSpPr>
        <p:grpSpPr>
          <a:xfrm>
            <a:off x="8166735" y="10623"/>
            <a:ext cx="2857500" cy="6119550"/>
            <a:chOff x="4425159" y="10623"/>
            <a:chExt cx="2857500" cy="6119550"/>
          </a:xfrm>
        </p:grpSpPr>
        <p:sp>
          <p:nvSpPr>
            <p:cNvPr id="6" name="Parallelogramma 14">
              <a:extLst>
                <a:ext uri="{FF2B5EF4-FFF2-40B4-BE49-F238E27FC236}">
                  <a16:creationId xmlns="" xmlns:a16="http://schemas.microsoft.com/office/drawing/2014/main" id="{AF082EE3-41AA-4817-A1CC-C33DDB8F675F}"/>
                </a:ext>
              </a:extLst>
            </p:cNvPr>
            <p:cNvSpPr/>
            <p:nvPr userDrawn="1"/>
          </p:nvSpPr>
          <p:spPr>
            <a:xfrm>
              <a:off x="4425159" y="10623"/>
              <a:ext cx="2857500" cy="6119550"/>
            </a:xfrm>
            <a:prstGeom prst="parallelogram">
              <a:avLst>
                <a:gd name="adj" fmla="val 0"/>
              </a:avLst>
            </a:prstGeom>
            <a:solidFill>
              <a:srgbClr val="FBFC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it-IT" noProof="0" dirty="0"/>
            </a:p>
          </p:txBody>
        </p:sp>
        <p:pic>
          <p:nvPicPr>
            <p:cNvPr id="18" name="Immagine 17">
              <a:extLst>
                <a:ext uri="{FF2B5EF4-FFF2-40B4-BE49-F238E27FC236}">
                  <a16:creationId xmlns="" xmlns:a16="http://schemas.microsoft.com/office/drawing/2014/main" id="{DCCC9D6E-2F2B-2AA8-15B1-DBEAB565E16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425164" y="580196"/>
              <a:ext cx="2831281" cy="49296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="" xmlns:p14="http://schemas.microsoft.com/office/powerpoint/2010/main" val="3010507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it-IT" noProof="0" dirty="0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216548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it-IT" noProof="0" dirty="0"/>
              <a:t>Fare clic per modificare gli stili del testo dello schema</a:t>
            </a:r>
          </a:p>
          <a:p>
            <a:pPr lvl="1" rtl="0"/>
            <a:r>
              <a:rPr lang="it-IT" noProof="0" dirty="0"/>
              <a:t>Secondo livello</a:t>
            </a:r>
          </a:p>
          <a:p>
            <a:pPr lvl="2" rtl="0"/>
            <a:r>
              <a:rPr lang="it-IT" noProof="0" dirty="0"/>
              <a:t>Terzo livello</a:t>
            </a:r>
          </a:p>
          <a:p>
            <a:pPr lvl="3" rtl="0"/>
            <a:r>
              <a:rPr lang="it-IT" noProof="0" dirty="0"/>
              <a:t>Quarto livello</a:t>
            </a:r>
          </a:p>
          <a:p>
            <a:pPr lvl="4" rtl="0"/>
            <a:r>
              <a:rPr lang="it-IT" noProof="0" dirty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68341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2CA46E8E-89D0-493E-ABBF-B63A9C819C41}" type="datetime1">
              <a:rPr lang="it-IT" noProof="0" smtClean="0"/>
              <a:pPr rtl="0"/>
              <a:t>27/10/2025</a:t>
            </a:fld>
            <a:endParaRPr lang="it-IT" noProof="0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10375670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 rtl="0"/>
              <a:t>‹N›</a:t>
            </a:fld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="" xmlns:a16="http://schemas.microsoft.com/office/drawing/2014/main" id="{0F25E55C-1C16-46C6-B789-A4B2BCEF8F86}"/>
              </a:ext>
            </a:extLst>
          </p:cNvPr>
          <p:cNvSpPr/>
          <p:nvPr userDrawn="1"/>
        </p:nvSpPr>
        <p:spPr>
          <a:xfrm>
            <a:off x="0" y="1011981"/>
            <a:ext cx="1036320" cy="685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grpSp>
        <p:nvGrpSpPr>
          <p:cNvPr id="12" name="Gruppo 11">
            <a:extLst>
              <a:ext uri="{FF2B5EF4-FFF2-40B4-BE49-F238E27FC236}">
                <a16:creationId xmlns="" xmlns:a16="http://schemas.microsoft.com/office/drawing/2014/main" id="{E5BF0961-A70C-D79A-DF8E-DE4FF7A0A45D}"/>
              </a:ext>
            </a:extLst>
          </p:cNvPr>
          <p:cNvGrpSpPr/>
          <p:nvPr userDrawn="1"/>
        </p:nvGrpSpPr>
        <p:grpSpPr>
          <a:xfrm>
            <a:off x="8166735" y="10622"/>
            <a:ext cx="2857500" cy="6847377"/>
            <a:chOff x="8166735" y="10622"/>
            <a:chExt cx="2857500" cy="6847377"/>
          </a:xfrm>
        </p:grpSpPr>
        <p:sp>
          <p:nvSpPr>
            <p:cNvPr id="9" name="Parallelogramma 14">
              <a:extLst>
                <a:ext uri="{FF2B5EF4-FFF2-40B4-BE49-F238E27FC236}">
                  <a16:creationId xmlns="" xmlns:a16="http://schemas.microsoft.com/office/drawing/2014/main" id="{F0532277-D603-17CA-7706-8AFB3C60BD4D}"/>
                </a:ext>
              </a:extLst>
            </p:cNvPr>
            <p:cNvSpPr/>
            <p:nvPr userDrawn="1"/>
          </p:nvSpPr>
          <p:spPr>
            <a:xfrm>
              <a:off x="8166735" y="10622"/>
              <a:ext cx="2857500" cy="6847377"/>
            </a:xfrm>
            <a:prstGeom prst="parallelogram">
              <a:avLst>
                <a:gd name="adj" fmla="val 0"/>
              </a:avLst>
            </a:prstGeom>
            <a:solidFill>
              <a:srgbClr val="FBFC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it-IT" noProof="0" dirty="0"/>
            </a:p>
          </p:txBody>
        </p:sp>
        <p:pic>
          <p:nvPicPr>
            <p:cNvPr id="10" name="Immagine 9">
              <a:extLst>
                <a:ext uri="{FF2B5EF4-FFF2-40B4-BE49-F238E27FC236}">
                  <a16:creationId xmlns="" xmlns:a16="http://schemas.microsoft.com/office/drawing/2014/main" id="{D65EBDA1-EBE9-0CCF-A58A-C842DB8BEEB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166740" y="580196"/>
              <a:ext cx="2831281" cy="49296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="" xmlns:p14="http://schemas.microsoft.com/office/powerpoint/2010/main" val="1690285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18" r:id="rId2"/>
    <p:sldLayoutId id="2147483707" r:id="rId3"/>
    <p:sldLayoutId id="2147483708" r:id="rId4"/>
    <p:sldLayoutId id="2147483719" r:id="rId5"/>
    <p:sldLayoutId id="2147483709" r:id="rId6"/>
    <p:sldLayoutId id="2147483716" r:id="rId7"/>
    <p:sldLayoutId id="2147483710" r:id="rId8"/>
    <p:sldLayoutId id="2147483711" r:id="rId9"/>
    <p:sldLayoutId id="2147483712" r:id="rId10"/>
    <p:sldLayoutId id="2147483727" r:id="rId11"/>
    <p:sldLayoutId id="2147483720" r:id="rId12"/>
    <p:sldLayoutId id="2147483721" r:id="rId13"/>
    <p:sldLayoutId id="2147483725" r:id="rId14"/>
    <p:sldLayoutId id="2147483726" r:id="rId15"/>
    <p:sldLayoutId id="2147483722" r:id="rId16"/>
    <p:sldLayoutId id="2147483723" r:id="rId17"/>
    <p:sldLayoutId id="2147483715" r:id="rId18"/>
    <p:sldLayoutId id="2147483713" r:id="rId19"/>
    <p:sldLayoutId id="2147483714" r:id="rId20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 spc="-50" baseline="0">
          <a:solidFill>
            <a:schemeClr val="tx1">
              <a:lumMod val="75000"/>
              <a:lumOff val="25000"/>
            </a:schemeClr>
          </a:solidFill>
          <a:latin typeface="+mn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10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Wingdings" panose="05000000000000000000" pitchFamily="2" charset="2"/>
        <a:buChar char="§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="" xmlns:p15="http://schemas.microsoft.com/office/powerpoint/2012/main">
        <p15:guide id="1" orient="horz" pos="187" userDrawn="1">
          <p15:clr>
            <a:srgbClr val="F26B43"/>
          </p15:clr>
        </p15:guide>
        <p15:guide id="2" pos="688" userDrawn="1">
          <p15:clr>
            <a:srgbClr val="F26B43"/>
          </p15:clr>
        </p15:guide>
        <p15:guide id="3" pos="7038" userDrawn="1">
          <p15:clr>
            <a:srgbClr val="F26B43"/>
          </p15:clr>
        </p15:guide>
        <p15:guide id="4" orient="horz" pos="3702" userDrawn="1">
          <p15:clr>
            <a:srgbClr val="F26B43"/>
          </p15:clr>
        </p15:guide>
        <p15:guide id="5" orient="horz" pos="406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="" xmlns:a16="http://schemas.microsoft.com/office/drawing/2014/main" id="{7F1CCB64-8231-435F-87C9-78C908E393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44817" y="758952"/>
            <a:ext cx="5854148" cy="2806369"/>
          </a:xfrm>
        </p:spPr>
        <p:txBody>
          <a:bodyPr>
            <a:noAutofit/>
          </a:bodyPr>
          <a:lstStyle/>
          <a:p>
            <a:pPr algn="ctr"/>
            <a:r>
              <a:rPr lang="it-IT" sz="3600" b="0" dirty="0" smtClean="0"/>
              <a:t>BYPASS GASTRICO CON FUNDECTOMIA E STOMACO ESPLORABILE SEC. LESTI-ZAPPA: VARIANTE SENZA BENDERELLA </a:t>
            </a:r>
            <a:r>
              <a:rPr lang="it-IT" sz="3600" dirty="0" smtClean="0"/>
              <a:t>(SINEBEND)</a:t>
            </a:r>
            <a:endParaRPr lang="it-IT" sz="3600" dirty="0">
              <a:solidFill>
                <a:srgbClr val="304297"/>
              </a:solidFill>
            </a:endParaRPr>
          </a:p>
        </p:txBody>
      </p:sp>
      <p:sp>
        <p:nvSpPr>
          <p:cNvPr id="4" name="Sottotitolo 3">
            <a:extLst>
              <a:ext uri="{FF2B5EF4-FFF2-40B4-BE49-F238E27FC236}">
                <a16:creationId xmlns="" xmlns:a16="http://schemas.microsoft.com/office/drawing/2014/main" id="{91A9603A-D223-47EF-B35B-86424F3280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62869" y="4710558"/>
            <a:ext cx="5675243" cy="1279652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it-IT" sz="2800" b="1" dirty="0" err="1" smtClean="0">
                <a:solidFill>
                  <a:srgbClr val="E79130"/>
                </a:solidFill>
              </a:rPr>
              <a:t>dOTT.ssa</a:t>
            </a:r>
            <a:r>
              <a:rPr lang="it-IT" sz="2800" b="1" dirty="0" smtClean="0">
                <a:solidFill>
                  <a:srgbClr val="E79130"/>
                </a:solidFill>
              </a:rPr>
              <a:t> </a:t>
            </a:r>
            <a:r>
              <a:rPr lang="it-IT" sz="2800" b="1" dirty="0" err="1" smtClean="0">
                <a:solidFill>
                  <a:srgbClr val="E79130"/>
                </a:solidFill>
              </a:rPr>
              <a:t>giulia</a:t>
            </a:r>
            <a:r>
              <a:rPr lang="it-IT" sz="2800" b="1" dirty="0" smtClean="0">
                <a:solidFill>
                  <a:srgbClr val="E79130"/>
                </a:solidFill>
              </a:rPr>
              <a:t> vitali</a:t>
            </a:r>
          </a:p>
          <a:p>
            <a:pPr algn="ctr"/>
            <a:r>
              <a:rPr lang="it-IT" sz="1900" b="1" dirty="0" smtClean="0">
                <a:solidFill>
                  <a:srgbClr val="E79130"/>
                </a:solidFill>
              </a:rPr>
              <a:t>UO chirurgia generale </a:t>
            </a:r>
            <a:r>
              <a:rPr lang="it-IT" sz="1900" b="1" dirty="0" err="1" smtClean="0">
                <a:solidFill>
                  <a:srgbClr val="E79130"/>
                </a:solidFill>
              </a:rPr>
              <a:t>riccione</a:t>
            </a:r>
            <a:endParaRPr lang="it-IT" sz="1900" b="1" dirty="0" smtClean="0">
              <a:solidFill>
                <a:srgbClr val="E79130"/>
              </a:solidFill>
            </a:endParaRPr>
          </a:p>
          <a:p>
            <a:pPr algn="ctr"/>
            <a:r>
              <a:rPr lang="it-IT" sz="1900" b="1" dirty="0" smtClean="0">
                <a:solidFill>
                  <a:srgbClr val="E79130"/>
                </a:solidFill>
              </a:rPr>
              <a:t>Direttore Dott. Andrea lucchi</a:t>
            </a:r>
            <a:endParaRPr lang="it-IT" sz="1900" b="1" dirty="0">
              <a:solidFill>
                <a:srgbClr val="E7913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7115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10"/>
          <p:cNvSpPr/>
          <p:nvPr/>
        </p:nvSpPr>
        <p:spPr>
          <a:xfrm>
            <a:off x="1351722" y="1003852"/>
            <a:ext cx="8925339" cy="453224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5" name="Immagine 4" descr="Bypass-Gastrico-Lesti-Zappa-600x733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8784" y="1007249"/>
            <a:ext cx="3872946" cy="4528847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1292086" y="496957"/>
            <a:ext cx="9263270" cy="4001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it-IT" sz="2000" b="1" dirty="0" smtClean="0"/>
              <a:t>BYPASS GASTRICO CON FUNDECTOMIA E STOMACO ESPLORABILE SEC. LESTI-ZAPPA</a:t>
            </a:r>
            <a:endParaRPr lang="it-IT" sz="2000" b="1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7494104" y="2464905"/>
            <a:ext cx="2554357" cy="646331"/>
          </a:xfrm>
          <a:prstGeom prst="rect">
            <a:avLst/>
          </a:prstGeom>
          <a:solidFill>
            <a:srgbClr val="BEE2EE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Stomaco escluso esplorabile</a:t>
            </a:r>
            <a:endParaRPr lang="it-IT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1434552" y="3531705"/>
            <a:ext cx="2554357" cy="369332"/>
          </a:xfrm>
          <a:prstGeom prst="rect">
            <a:avLst/>
          </a:prstGeom>
          <a:solidFill>
            <a:srgbClr val="BEE2EE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Accesso alla VBP</a:t>
            </a:r>
            <a:endParaRPr lang="it-IT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1172817" y="5615609"/>
            <a:ext cx="9283148" cy="369332"/>
          </a:xfrm>
          <a:prstGeom prst="rect">
            <a:avLst/>
          </a:prstGeom>
          <a:solidFill>
            <a:srgbClr val="E7913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/>
              <a:t>Risultati analoghi al RYGB in termini di calo ponderale (</a:t>
            </a:r>
            <a:r>
              <a:rPr lang="it-IT" b="1" dirty="0" err="1" smtClean="0"/>
              <a:t>EWL%</a:t>
            </a:r>
            <a:r>
              <a:rPr lang="it-IT" b="1" dirty="0" smtClean="0"/>
              <a:t>) e risoluzione delle </a:t>
            </a:r>
            <a:r>
              <a:rPr lang="it-IT" b="1" dirty="0" err="1" smtClean="0"/>
              <a:t>comorbidità</a:t>
            </a:r>
            <a:endParaRPr lang="it-IT" b="1" dirty="0"/>
          </a:p>
        </p:txBody>
      </p:sp>
      <p:cxnSp>
        <p:nvCxnSpPr>
          <p:cNvPr id="12" name="Connettore 2 11"/>
          <p:cNvCxnSpPr/>
          <p:nvPr/>
        </p:nvCxnSpPr>
        <p:spPr>
          <a:xfrm rot="10800000">
            <a:off x="6380922" y="2822714"/>
            <a:ext cx="1073426" cy="9939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2 12"/>
          <p:cNvCxnSpPr/>
          <p:nvPr/>
        </p:nvCxnSpPr>
        <p:spPr>
          <a:xfrm flipV="1">
            <a:off x="4048539" y="3518452"/>
            <a:ext cx="1040296" cy="16234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89272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3258140" y="789368"/>
            <a:ext cx="4881786" cy="369332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it-IT" dirty="0" smtClean="0"/>
              <a:t>(</a:t>
            </a:r>
            <a:r>
              <a:rPr lang="it-IT" dirty="0" err="1" smtClean="0"/>
              <a:t>Expanded</a:t>
            </a:r>
            <a:r>
              <a:rPr lang="it-IT" dirty="0" smtClean="0"/>
              <a:t> </a:t>
            </a:r>
            <a:r>
              <a:rPr lang="it-IT" dirty="0" err="1" smtClean="0"/>
              <a:t>polytetrafluoroethylene</a:t>
            </a:r>
            <a:r>
              <a:rPr lang="it-IT" dirty="0" smtClean="0"/>
              <a:t> (</a:t>
            </a:r>
            <a:r>
              <a:rPr lang="it-IT" dirty="0" err="1" smtClean="0"/>
              <a:t>e-PTFE</a:t>
            </a:r>
            <a:r>
              <a:rPr lang="it-IT" dirty="0" smtClean="0"/>
              <a:t>) Band </a:t>
            </a:r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3925949" y="1719470"/>
            <a:ext cx="3458818" cy="369331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179388" indent="-179388">
              <a:buFont typeface="Wingdings" pitchFamily="2" charset="2"/>
              <a:buChar char="Ø"/>
            </a:pPr>
            <a:r>
              <a:rPr lang="it-IT" dirty="0" smtClean="0"/>
              <a:t>Riduce l’outlet </a:t>
            </a:r>
            <a:r>
              <a:rPr lang="it-IT" dirty="0" err="1" smtClean="0"/>
              <a:t>gastrogastrico</a:t>
            </a:r>
            <a:endParaRPr lang="it-IT" dirty="0" smtClean="0"/>
          </a:p>
          <a:p>
            <a:r>
              <a:rPr lang="it-IT" dirty="0" smtClean="0"/>
              <a:t> </a:t>
            </a:r>
          </a:p>
          <a:p>
            <a:pPr marL="179388" indent="-179388">
              <a:buFont typeface="Wingdings" pitchFamily="2" charset="2"/>
              <a:buChar char="Ø"/>
            </a:pPr>
            <a:r>
              <a:rPr lang="it-IT" dirty="0" smtClean="0"/>
              <a:t>Favorisce il passaggio attraverso la </a:t>
            </a:r>
            <a:r>
              <a:rPr lang="it-IT" dirty="0" err="1" smtClean="0"/>
              <a:t>gastroenteroanastomosi</a:t>
            </a:r>
            <a:endParaRPr lang="it-IT" dirty="0" smtClean="0"/>
          </a:p>
          <a:p>
            <a:pPr marL="179388" indent="-179388" algn="just">
              <a:buFont typeface="Wingdings" pitchFamily="2" charset="2"/>
              <a:buChar char="Ø"/>
            </a:pPr>
            <a:endParaRPr lang="it-IT" dirty="0" smtClean="0"/>
          </a:p>
          <a:p>
            <a:pPr marL="179388" indent="-179388" algn="ctr"/>
            <a:r>
              <a:rPr lang="it-IT" b="1" dirty="0" smtClean="0"/>
              <a:t>MA </a:t>
            </a:r>
          </a:p>
          <a:p>
            <a:pPr marL="179388" indent="-179388" algn="just"/>
            <a:endParaRPr lang="it-IT" b="1" dirty="0" smtClean="0"/>
          </a:p>
          <a:p>
            <a:pPr marL="179388" indent="-179388">
              <a:buFont typeface="Wingdings" pitchFamily="2" charset="2"/>
              <a:buChar char="Ø"/>
            </a:pPr>
            <a:r>
              <a:rPr lang="it-IT" dirty="0" smtClean="0"/>
              <a:t> E’ uno </a:t>
            </a:r>
            <a:r>
              <a:rPr lang="it-IT" dirty="0" err="1" smtClean="0"/>
              <a:t>step</a:t>
            </a:r>
            <a:r>
              <a:rPr lang="it-IT" dirty="0" smtClean="0"/>
              <a:t> chirurgico a tutti gli effetti</a:t>
            </a:r>
          </a:p>
          <a:p>
            <a:pPr marL="179388" indent="-179388">
              <a:buFont typeface="Wingdings" pitchFamily="2" charset="2"/>
              <a:buChar char="Ø"/>
            </a:pPr>
            <a:r>
              <a:rPr lang="it-IT" dirty="0" smtClean="0"/>
              <a:t> Non è esente da complicanze (sanguinamento, migrazione, erosione)</a:t>
            </a:r>
          </a:p>
          <a:p>
            <a:pPr marL="179388" indent="-179388">
              <a:buFont typeface="Wingdings" pitchFamily="2" charset="2"/>
              <a:buChar char="Ø"/>
            </a:pPr>
            <a:r>
              <a:rPr lang="it-IT" dirty="0" smtClean="0"/>
              <a:t> Ha un costo</a:t>
            </a:r>
            <a:endParaRPr lang="it-IT" dirty="0"/>
          </a:p>
        </p:txBody>
      </p:sp>
      <p:pic>
        <p:nvPicPr>
          <p:cNvPr id="7" name="Immagine 6" descr="a-The-gastric-fundectomy-is-performed-with-a-linear-laparoscopic-stapler-EndoGIA-The.png"/>
          <p:cNvPicPr>
            <a:picLocks noChangeAspect="1"/>
          </p:cNvPicPr>
          <p:nvPr/>
        </p:nvPicPr>
        <p:blipFill>
          <a:blip r:embed="rId2"/>
          <a:srcRect l="48629"/>
          <a:stretch>
            <a:fillRect/>
          </a:stretch>
        </p:blipFill>
        <p:spPr>
          <a:xfrm>
            <a:off x="139147" y="1784642"/>
            <a:ext cx="3399183" cy="3292183"/>
          </a:xfrm>
          <a:prstGeom prst="rect">
            <a:avLst/>
          </a:prstGeom>
        </p:spPr>
      </p:pic>
      <p:pic>
        <p:nvPicPr>
          <p:cNvPr id="8" name="Immagine 7" descr="a-The-laparoscopic-gastric-bypass-with-fundectomy-and-gastric-remnant-exploration.png"/>
          <p:cNvPicPr>
            <a:picLocks noChangeAspect="1"/>
          </p:cNvPicPr>
          <p:nvPr/>
        </p:nvPicPr>
        <p:blipFill>
          <a:blip r:embed="rId3"/>
          <a:srcRect l="41690"/>
          <a:stretch>
            <a:fillRect/>
          </a:stretch>
        </p:blipFill>
        <p:spPr>
          <a:xfrm>
            <a:off x="7851913" y="1876743"/>
            <a:ext cx="3747052" cy="31444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3806828" y="461377"/>
            <a:ext cx="4411015" cy="1138773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pPr algn="ctr"/>
            <a:r>
              <a:rPr lang="it-IT" sz="2800" b="1" dirty="0" smtClean="0"/>
              <a:t>STUDIO PILOTA</a:t>
            </a:r>
          </a:p>
          <a:p>
            <a:pPr algn="ctr"/>
            <a:r>
              <a:rPr lang="it-IT" sz="2000" dirty="0" smtClean="0"/>
              <a:t>SINEBEND A124C888325-LB</a:t>
            </a:r>
          </a:p>
          <a:p>
            <a:pPr algn="ctr"/>
            <a:r>
              <a:rPr lang="it-IT" sz="2000" b="1" i="1" dirty="0" smtClean="0"/>
              <a:t>Determinazione n. 3289 del 29/10/2024</a:t>
            </a:r>
            <a:endParaRPr lang="it-IT" sz="2000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1093304" y="1908313"/>
            <a:ext cx="10475844" cy="3477875"/>
          </a:xfrm>
          <a:prstGeom prst="rect">
            <a:avLst/>
          </a:prstGeom>
          <a:solidFill>
            <a:srgbClr val="BEE2EE"/>
          </a:solidFill>
        </p:spPr>
        <p:txBody>
          <a:bodyPr wrap="square" rtlCol="0">
            <a:spAutoFit/>
          </a:bodyPr>
          <a:lstStyle/>
          <a:p>
            <a:r>
              <a:rPr lang="it-IT" sz="2000" dirty="0" smtClean="0"/>
              <a:t>20 </a:t>
            </a:r>
            <a:r>
              <a:rPr lang="it-IT" sz="2000" dirty="0" smtClean="0"/>
              <a:t>pazienti:  </a:t>
            </a:r>
            <a:r>
              <a:rPr lang="it-IT" sz="2000" b="1" dirty="0" smtClean="0"/>
              <a:t>ARRUOLAMENTO</a:t>
            </a:r>
            <a:r>
              <a:rPr lang="it-IT" sz="2000" dirty="0" smtClean="0"/>
              <a:t> OTTOBRE 24 - FEBBRAIO 25</a:t>
            </a:r>
          </a:p>
          <a:p>
            <a:r>
              <a:rPr lang="it-IT" sz="2000" dirty="0" smtClean="0"/>
              <a:t>	 </a:t>
            </a:r>
            <a:r>
              <a:rPr lang="it-IT" sz="2000" dirty="0" smtClean="0"/>
              <a:t>      </a:t>
            </a:r>
            <a:r>
              <a:rPr lang="it-IT" sz="2000" b="1" dirty="0" smtClean="0"/>
              <a:t>FOLLOW-UP (6 mesi) </a:t>
            </a:r>
            <a:r>
              <a:rPr lang="it-IT" sz="2000" dirty="0" smtClean="0"/>
              <a:t>terminato a SETTEMBRE 25</a:t>
            </a:r>
            <a:endParaRPr lang="it-IT" sz="2000" dirty="0" smtClean="0"/>
          </a:p>
          <a:p>
            <a:endParaRPr lang="it-IT" dirty="0" smtClean="0"/>
          </a:p>
          <a:p>
            <a:r>
              <a:rPr lang="it-IT" b="1" dirty="0" smtClean="0"/>
              <a:t>Criteri di inclusione</a:t>
            </a:r>
            <a:endParaRPr lang="it-IT" dirty="0" smtClean="0"/>
          </a:p>
          <a:p>
            <a:r>
              <a:rPr lang="it-IT" dirty="0" smtClean="0"/>
              <a:t>- età &gt;18 </a:t>
            </a:r>
            <a:r>
              <a:rPr lang="it-IT" dirty="0" err="1" smtClean="0"/>
              <a:t>aa</a:t>
            </a:r>
            <a:endParaRPr lang="it-IT" dirty="0" smtClean="0"/>
          </a:p>
          <a:p>
            <a:r>
              <a:rPr lang="it-IT" dirty="0" smtClean="0"/>
              <a:t>- indicazione a bypass gastrico funzionale dopo decisione multidisciplinare</a:t>
            </a:r>
          </a:p>
          <a:p>
            <a:pPr>
              <a:buFontTx/>
              <a:buChar char="-"/>
            </a:pPr>
            <a:r>
              <a:rPr lang="it-IT" dirty="0" smtClean="0"/>
              <a:t>firma del consenso informato alla partecipazione allo studio e del consenso informato al trattamento dei dati</a:t>
            </a:r>
          </a:p>
          <a:p>
            <a:pPr>
              <a:buFontTx/>
              <a:buChar char="-"/>
            </a:pPr>
            <a:endParaRPr lang="it-IT" dirty="0" smtClean="0"/>
          </a:p>
          <a:p>
            <a:r>
              <a:rPr lang="it-IT" b="1" dirty="0" smtClean="0"/>
              <a:t>Criteri di esclusione:</a:t>
            </a:r>
            <a:endParaRPr lang="it-IT" dirty="0" smtClean="0"/>
          </a:p>
          <a:p>
            <a:r>
              <a:rPr lang="it-IT" dirty="0" smtClean="0"/>
              <a:t>- pregressa chirurgia </a:t>
            </a:r>
            <a:r>
              <a:rPr lang="it-IT" dirty="0" err="1" smtClean="0"/>
              <a:t>bariatrica</a:t>
            </a:r>
            <a:endParaRPr lang="it-IT" dirty="0" smtClean="0"/>
          </a:p>
          <a:p>
            <a:r>
              <a:rPr lang="it-IT" dirty="0" smtClean="0"/>
              <a:t>- pregressa chirurgia addominale </a:t>
            </a:r>
            <a:r>
              <a:rPr lang="it-IT" dirty="0" err="1" smtClean="0"/>
              <a:t>laparotomica</a:t>
            </a:r>
            <a:endParaRPr lang="it-IT" dirty="0" smtClean="0"/>
          </a:p>
          <a:p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3806828" y="461377"/>
            <a:ext cx="4411015" cy="1138773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pPr algn="ctr"/>
            <a:r>
              <a:rPr lang="it-IT" sz="2800" b="1" dirty="0" smtClean="0"/>
              <a:t>STUDIO PILOTA</a:t>
            </a:r>
          </a:p>
          <a:p>
            <a:pPr algn="ctr"/>
            <a:r>
              <a:rPr lang="it-IT" sz="2000" dirty="0" smtClean="0"/>
              <a:t>SINEBEND A124C888325-LB</a:t>
            </a:r>
          </a:p>
          <a:p>
            <a:pPr algn="ctr"/>
            <a:r>
              <a:rPr lang="it-IT" sz="2000" b="1" i="1" dirty="0" smtClean="0"/>
              <a:t>Determinazione n. 3289 del 29/10/2024</a:t>
            </a:r>
            <a:endParaRPr lang="it-IT" sz="2000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337931" y="1888434"/>
            <a:ext cx="11569148" cy="3354765"/>
          </a:xfrm>
          <a:prstGeom prst="rect">
            <a:avLst/>
          </a:prstGeom>
          <a:solidFill>
            <a:srgbClr val="BEE2EE"/>
          </a:solidFill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Obiettivo primario</a:t>
            </a:r>
            <a:r>
              <a:rPr lang="it-IT" sz="1600" b="1" dirty="0" smtClean="0"/>
              <a:t>:</a:t>
            </a:r>
            <a:endParaRPr lang="it-IT" sz="1600" dirty="0" smtClean="0"/>
          </a:p>
          <a:p>
            <a:pPr lvl="0"/>
            <a:r>
              <a:rPr lang="it-IT" sz="1600" dirty="0" smtClean="0"/>
              <a:t>osservare e descrivere il </a:t>
            </a:r>
            <a:r>
              <a:rPr lang="it-IT" sz="1600" b="1" dirty="0" smtClean="0"/>
              <a:t>calo ponderale </a:t>
            </a:r>
            <a:r>
              <a:rPr lang="it-IT" sz="1600" dirty="0" smtClean="0"/>
              <a:t>nei pazienti sottoposti a bypass gastrico funzionale senza il posizionamento della benderella </a:t>
            </a:r>
          </a:p>
          <a:p>
            <a:r>
              <a:rPr lang="it-IT" sz="1600" b="1" dirty="0" smtClean="0"/>
              <a:t>OUTCOME: EWL </a:t>
            </a:r>
            <a:r>
              <a:rPr lang="it-IT" sz="1600" dirty="0" smtClean="0"/>
              <a:t>a 1, 3 e 6 mesi dall’intervento</a:t>
            </a:r>
          </a:p>
          <a:p>
            <a:r>
              <a:rPr lang="it-IT" sz="1600" dirty="0" smtClean="0"/>
              <a:t> </a:t>
            </a:r>
            <a:endParaRPr lang="it-IT" dirty="0" smtClean="0">
              <a:solidFill>
                <a:srgbClr val="FF0000"/>
              </a:solidFill>
            </a:endParaRPr>
          </a:p>
          <a:p>
            <a:r>
              <a:rPr lang="it-IT" b="1" dirty="0" smtClean="0">
                <a:solidFill>
                  <a:srgbClr val="FF0000"/>
                </a:solidFill>
              </a:rPr>
              <a:t>Obiettivi secondari</a:t>
            </a:r>
            <a:r>
              <a:rPr lang="it-IT" sz="1600" b="1" dirty="0" smtClean="0"/>
              <a:t>:</a:t>
            </a:r>
            <a:endParaRPr lang="it-IT" sz="1600" dirty="0" smtClean="0"/>
          </a:p>
          <a:p>
            <a:pPr lvl="0"/>
            <a:r>
              <a:rPr lang="it-IT" sz="1600" dirty="0" smtClean="0"/>
              <a:t>osservare e descrivere il miglioramento/risoluzione delle </a:t>
            </a:r>
            <a:r>
              <a:rPr lang="it-IT" sz="1600" dirty="0" err="1" smtClean="0"/>
              <a:t>comorbidità</a:t>
            </a:r>
            <a:r>
              <a:rPr lang="it-IT" sz="1600" dirty="0" smtClean="0"/>
              <a:t> </a:t>
            </a:r>
            <a:r>
              <a:rPr lang="it-IT" sz="1600" b="1" dirty="0" smtClean="0"/>
              <a:t>(diabete mellito, ipertensione arteriosa, OSAS)</a:t>
            </a:r>
          </a:p>
          <a:p>
            <a:r>
              <a:rPr lang="it-IT" sz="1600" b="1" dirty="0" smtClean="0"/>
              <a:t>OUTCOME:</a:t>
            </a:r>
            <a:r>
              <a:rPr lang="it-IT" sz="1600" dirty="0" smtClean="0"/>
              <a:t> riduzione /sospensione terapia antipertensiva e antidiabetica e sospensione C-PAP nei pazienti con OSAS</a:t>
            </a:r>
          </a:p>
          <a:p>
            <a:r>
              <a:rPr lang="it-IT" sz="1600" dirty="0" smtClean="0"/>
              <a:t> </a:t>
            </a:r>
          </a:p>
          <a:p>
            <a:pPr lvl="0"/>
            <a:r>
              <a:rPr lang="it-IT" sz="1600" dirty="0" smtClean="0"/>
              <a:t>osservare e descrivere l’incidenza di </a:t>
            </a:r>
            <a:r>
              <a:rPr lang="it-IT" sz="1600" b="1" dirty="0" smtClean="0"/>
              <a:t>eventi avversi </a:t>
            </a:r>
            <a:r>
              <a:rPr lang="it-IT" sz="1600" dirty="0" smtClean="0"/>
              <a:t>durante l’intervento: </a:t>
            </a:r>
          </a:p>
          <a:p>
            <a:r>
              <a:rPr lang="it-IT" sz="1600" b="1" dirty="0" smtClean="0"/>
              <a:t>OUTCOME:</a:t>
            </a:r>
            <a:r>
              <a:rPr lang="it-IT" sz="1600" dirty="0" smtClean="0"/>
              <a:t> </a:t>
            </a:r>
            <a:r>
              <a:rPr lang="it-IT" sz="1600" dirty="0" err="1" smtClean="0"/>
              <a:t>n°</a:t>
            </a:r>
            <a:r>
              <a:rPr lang="it-IT" sz="1600" dirty="0" smtClean="0"/>
              <a:t> di episodi sanguinamento, lesioni iatrogene di organi addominali sul totale dei pazienti sottoposti a intervento</a:t>
            </a:r>
          </a:p>
          <a:p>
            <a:r>
              <a:rPr lang="it-IT" sz="1600" dirty="0" smtClean="0"/>
              <a:t> </a:t>
            </a:r>
          </a:p>
          <a:p>
            <a:r>
              <a:rPr lang="it-IT" sz="1600" dirty="0" smtClean="0"/>
              <a:t> Valutare la </a:t>
            </a:r>
            <a:r>
              <a:rPr lang="it-IT" sz="1600" b="1" dirty="0" smtClean="0"/>
              <a:t>durata dell’intervento</a:t>
            </a:r>
          </a:p>
          <a:p>
            <a:r>
              <a:rPr lang="it-IT" sz="1600" b="1" dirty="0" smtClean="0"/>
              <a:t>OUTCOME: </a:t>
            </a:r>
            <a:r>
              <a:rPr lang="it-IT" sz="1600" dirty="0" smtClean="0"/>
              <a:t>minuti  da incisione a sutura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3806828" y="461377"/>
            <a:ext cx="4411015" cy="1138773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pPr algn="ctr"/>
            <a:r>
              <a:rPr lang="it-IT" sz="2800" b="1" dirty="0" smtClean="0"/>
              <a:t>STUDIO PILOTA</a:t>
            </a:r>
          </a:p>
          <a:p>
            <a:pPr algn="ctr"/>
            <a:r>
              <a:rPr lang="it-IT" sz="2000" dirty="0" smtClean="0"/>
              <a:t>SINEBEND A124C888325-LB</a:t>
            </a:r>
          </a:p>
          <a:p>
            <a:pPr algn="ctr"/>
            <a:r>
              <a:rPr lang="it-IT" sz="2000" b="1" i="1" dirty="0" smtClean="0"/>
              <a:t>Determinazione n. 3289 del 29/10/2024</a:t>
            </a:r>
            <a:endParaRPr lang="it-IT" sz="2000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1103243" y="2454966"/>
            <a:ext cx="3150703" cy="2862322"/>
          </a:xfrm>
          <a:prstGeom prst="rect">
            <a:avLst/>
          </a:prstGeom>
          <a:solidFill>
            <a:srgbClr val="BEE2EE"/>
          </a:solidFill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it-IT" sz="2000" dirty="0" smtClean="0"/>
              <a:t> 14 donne 6 uomini</a:t>
            </a:r>
          </a:p>
          <a:p>
            <a:pPr>
              <a:buFont typeface="Wingdings" pitchFamily="2" charset="2"/>
              <a:buChar char="q"/>
            </a:pPr>
            <a:r>
              <a:rPr lang="it-IT" sz="2000" dirty="0" smtClean="0"/>
              <a:t> Età media: 49,5 anni</a:t>
            </a:r>
          </a:p>
          <a:p>
            <a:pPr>
              <a:buFont typeface="Wingdings" pitchFamily="2" charset="2"/>
              <a:buChar char="q"/>
            </a:pPr>
            <a:r>
              <a:rPr lang="it-IT" sz="2000" dirty="0" smtClean="0"/>
              <a:t> BMI medio: 42 (34-46)</a:t>
            </a:r>
          </a:p>
          <a:p>
            <a:pPr>
              <a:buFont typeface="Wingdings" pitchFamily="2" charset="2"/>
              <a:buChar char="q"/>
            </a:pPr>
            <a:r>
              <a:rPr lang="it-IT" sz="2000" dirty="0" smtClean="0"/>
              <a:t> EW 53 kg</a:t>
            </a:r>
          </a:p>
          <a:p>
            <a:pPr>
              <a:buFont typeface="Wingdings" pitchFamily="2" charset="2"/>
              <a:buChar char="q"/>
            </a:pPr>
            <a:r>
              <a:rPr lang="it-IT" sz="2000" dirty="0" smtClean="0"/>
              <a:t> COMORBIDITA’:</a:t>
            </a:r>
          </a:p>
          <a:p>
            <a:r>
              <a:rPr lang="it-IT" sz="2000" dirty="0" smtClean="0"/>
              <a:t>    - 9 ipertensione arteriosa</a:t>
            </a:r>
          </a:p>
          <a:p>
            <a:r>
              <a:rPr lang="it-IT" sz="2000" dirty="0" smtClean="0"/>
              <a:t>    - 4 OSAS in C-PAP</a:t>
            </a:r>
          </a:p>
          <a:p>
            <a:r>
              <a:rPr lang="it-IT" sz="2000" dirty="0" smtClean="0"/>
              <a:t>    - 0 diabete mellito</a:t>
            </a:r>
          </a:p>
          <a:p>
            <a:endParaRPr lang="it-IT" sz="2000" dirty="0" smtClean="0"/>
          </a:p>
        </p:txBody>
      </p:sp>
      <p:sp>
        <p:nvSpPr>
          <p:cNvPr id="7" name="CasellaDiTesto 6"/>
          <p:cNvSpPr txBox="1"/>
          <p:nvPr/>
        </p:nvSpPr>
        <p:spPr>
          <a:xfrm>
            <a:off x="1192696" y="1749287"/>
            <a:ext cx="3081130" cy="36933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/>
              <a:t>DATI PRE-OPERATORI</a:t>
            </a:r>
            <a:endParaRPr lang="it-IT" b="1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6990510" y="1802298"/>
            <a:ext cx="3081130" cy="36933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/>
              <a:t>DATI PERI-OPERATORI</a:t>
            </a:r>
            <a:endParaRPr lang="it-IT" b="1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5893904" y="2478159"/>
            <a:ext cx="5933661" cy="1877437"/>
          </a:xfrm>
          <a:prstGeom prst="rect">
            <a:avLst/>
          </a:prstGeom>
          <a:solidFill>
            <a:srgbClr val="BEE2EE"/>
          </a:solidFill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q"/>
            </a:pPr>
            <a:r>
              <a:rPr lang="it-IT" sz="2000" dirty="0" smtClean="0"/>
              <a:t> Tempo operatorio medio: 112 min (53-188)</a:t>
            </a:r>
          </a:p>
          <a:p>
            <a:pPr algn="just">
              <a:buFont typeface="Wingdings" pitchFamily="2" charset="2"/>
              <a:buChar char="q"/>
            </a:pPr>
            <a:r>
              <a:rPr lang="it-IT" sz="2000" dirty="0" smtClean="0"/>
              <a:t> 2 Complicanze </a:t>
            </a:r>
            <a:r>
              <a:rPr lang="it-IT" sz="2000" dirty="0" err="1" smtClean="0"/>
              <a:t>intra-op</a:t>
            </a:r>
            <a:r>
              <a:rPr lang="it-IT" sz="2000" dirty="0" smtClean="0"/>
              <a:t> </a:t>
            </a:r>
            <a:r>
              <a:rPr lang="it-IT" dirty="0" smtClean="0"/>
              <a:t>(rottura ansa digiunale durante confezionamento anastomosi </a:t>
            </a:r>
            <a:r>
              <a:rPr lang="it-IT" dirty="0" err="1" smtClean="0"/>
              <a:t>gastro-digiunale</a:t>
            </a:r>
            <a:r>
              <a:rPr lang="it-IT" dirty="0" smtClean="0"/>
              <a:t> con la tecnica del </a:t>
            </a:r>
            <a:r>
              <a:rPr lang="it-IT" dirty="0" err="1" smtClean="0"/>
              <a:t>dual-loop</a:t>
            </a:r>
            <a:r>
              <a:rPr lang="it-IT" dirty="0" smtClean="0"/>
              <a:t>)</a:t>
            </a:r>
            <a:endParaRPr lang="it-IT" sz="2000" dirty="0" smtClean="0"/>
          </a:p>
          <a:p>
            <a:pPr algn="just">
              <a:buFont typeface="Wingdings" pitchFamily="2" charset="2"/>
              <a:buChar char="q"/>
            </a:pPr>
            <a:r>
              <a:rPr lang="it-IT" sz="2000" dirty="0" smtClean="0"/>
              <a:t> Degenza media: 2,45 </a:t>
            </a:r>
            <a:r>
              <a:rPr lang="it-IT" sz="2000" dirty="0" err="1" smtClean="0"/>
              <a:t>gg</a:t>
            </a:r>
            <a:r>
              <a:rPr lang="it-IT" sz="2000" dirty="0" smtClean="0"/>
              <a:t> (2-5)</a:t>
            </a:r>
          </a:p>
          <a:p>
            <a:pPr algn="just">
              <a:buFont typeface="Wingdings" pitchFamily="2" charset="2"/>
              <a:buChar char="q"/>
            </a:pPr>
            <a:r>
              <a:rPr lang="it-IT" sz="2000" dirty="0" smtClean="0"/>
              <a:t> 1 complicanza  precoce (</a:t>
            </a:r>
            <a:r>
              <a:rPr lang="it-IT" sz="2000" dirty="0" err="1" smtClean="0"/>
              <a:t>Clavien-Dindo</a:t>
            </a:r>
            <a:r>
              <a:rPr lang="it-IT" sz="2000" dirty="0" smtClean="0"/>
              <a:t> 2, polmonite)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3806828" y="461377"/>
            <a:ext cx="4411015" cy="1138773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pPr algn="ctr"/>
            <a:r>
              <a:rPr lang="it-IT" sz="2800" b="1" dirty="0" smtClean="0"/>
              <a:t>STUDIO PILOTA</a:t>
            </a:r>
          </a:p>
          <a:p>
            <a:pPr algn="ctr"/>
            <a:r>
              <a:rPr lang="it-IT" sz="2000" dirty="0" smtClean="0"/>
              <a:t>SINEBEND A124C888325-LB</a:t>
            </a:r>
          </a:p>
          <a:p>
            <a:pPr algn="ctr"/>
            <a:r>
              <a:rPr lang="it-IT" sz="2000" b="1" i="1" dirty="0" smtClean="0"/>
              <a:t>Determinazione n. 3289 del 29/10/2024</a:t>
            </a:r>
            <a:endParaRPr lang="it-IT" sz="2000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4611757" y="1878495"/>
            <a:ext cx="3081130" cy="36933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/>
              <a:t>DATI POST-OPERATORI</a:t>
            </a:r>
            <a:endParaRPr lang="it-IT" b="1" dirty="0"/>
          </a:p>
        </p:txBody>
      </p:sp>
      <p:graphicFrame>
        <p:nvGraphicFramePr>
          <p:cNvPr id="6" name="Tabella 5"/>
          <p:cNvGraphicFramePr>
            <a:graphicFrameLocks noGrp="1"/>
          </p:cNvGraphicFramePr>
          <p:nvPr/>
        </p:nvGraphicFramePr>
        <p:xfrm>
          <a:off x="1381541" y="2629052"/>
          <a:ext cx="9573590" cy="2493576"/>
        </p:xfrm>
        <a:graphic>
          <a:graphicData uri="http://schemas.openxmlformats.org/drawingml/2006/table">
            <a:tbl>
              <a:tblPr firstRow="1" bandRow="1">
                <a:tableStyleId>{2A488322-F2BA-4B5B-9748-0D474271808F}</a:tableStyleId>
              </a:tblPr>
              <a:tblGrid>
                <a:gridCol w="1914718"/>
                <a:gridCol w="1914718"/>
                <a:gridCol w="1914718"/>
                <a:gridCol w="1914718"/>
                <a:gridCol w="1914718"/>
              </a:tblGrid>
              <a:tr h="364493"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dirty="0" smtClean="0">
                          <a:solidFill>
                            <a:schemeClr val="tx1"/>
                          </a:solidFill>
                        </a:rPr>
                        <a:t>TEMPO</a:t>
                      </a:r>
                      <a:r>
                        <a:rPr lang="it-IT" baseline="0" dirty="0" smtClean="0">
                          <a:solidFill>
                            <a:schemeClr val="tx1"/>
                          </a:solidFill>
                        </a:rPr>
                        <a:t> 0</a:t>
                      </a:r>
                      <a:endParaRPr lang="it-IT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it-IT" baseline="0" dirty="0" smtClean="0">
                          <a:solidFill>
                            <a:schemeClr val="tx1"/>
                          </a:solidFill>
                        </a:rPr>
                        <a:t> MESE</a:t>
                      </a:r>
                      <a:endParaRPr lang="it-IT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dirty="0" smtClean="0">
                          <a:solidFill>
                            <a:schemeClr val="tx1"/>
                          </a:solidFill>
                        </a:rPr>
                        <a:t>3 MESI</a:t>
                      </a:r>
                      <a:endParaRPr lang="it-IT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dirty="0" smtClean="0">
                          <a:solidFill>
                            <a:schemeClr val="tx1"/>
                          </a:solidFill>
                        </a:rPr>
                        <a:t>6 MESI</a:t>
                      </a:r>
                      <a:endParaRPr lang="it-IT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364493">
                <a:tc>
                  <a:txBody>
                    <a:bodyPr/>
                    <a:lstStyle/>
                    <a:p>
                      <a:r>
                        <a:rPr lang="it-IT" b="1" dirty="0" smtClean="0"/>
                        <a:t>BMI (kg/m</a:t>
                      </a:r>
                      <a:r>
                        <a:rPr lang="it-IT" b="1" baseline="30000" dirty="0" smtClean="0"/>
                        <a:t>2</a:t>
                      </a:r>
                      <a:r>
                        <a:rPr lang="it-IT" b="1" dirty="0" smtClean="0"/>
                        <a:t>)</a:t>
                      </a:r>
                      <a:endParaRPr lang="it-IT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42</a:t>
                      </a:r>
                      <a:endParaRPr lang="it-IT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38,2</a:t>
                      </a:r>
                      <a:endParaRPr lang="it-IT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35,2</a:t>
                      </a:r>
                      <a:endParaRPr lang="it-IT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32,1</a:t>
                      </a:r>
                      <a:endParaRPr lang="it-IT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64493">
                <a:tc>
                  <a:txBody>
                    <a:bodyPr/>
                    <a:lstStyle/>
                    <a:p>
                      <a:r>
                        <a:rPr lang="it-IT" b="1" dirty="0" smtClean="0"/>
                        <a:t>EWL</a:t>
                      </a:r>
                      <a:r>
                        <a:rPr lang="it-IT" b="1" baseline="0" dirty="0" smtClean="0"/>
                        <a:t> (%)</a:t>
                      </a:r>
                      <a:endParaRPr lang="it-IT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EW 53 (Kg)</a:t>
                      </a:r>
                      <a:endParaRPr lang="it-IT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18,9</a:t>
                      </a:r>
                      <a:endParaRPr lang="it-IT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34,1</a:t>
                      </a:r>
                      <a:endParaRPr lang="it-IT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49,3</a:t>
                      </a:r>
                      <a:endParaRPr lang="it-IT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756216">
                <a:tc>
                  <a:txBody>
                    <a:bodyPr/>
                    <a:lstStyle/>
                    <a:p>
                      <a:r>
                        <a:rPr lang="it-IT" b="1" dirty="0" smtClean="0"/>
                        <a:t>Ipertensione</a:t>
                      </a:r>
                      <a:r>
                        <a:rPr lang="it-IT" b="1" baseline="0" dirty="0" smtClean="0"/>
                        <a:t> arteriosa </a:t>
                      </a:r>
                      <a:endParaRPr lang="it-IT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9</a:t>
                      </a:r>
                      <a:r>
                        <a:rPr lang="it-IT" baseline="0" dirty="0" smtClean="0"/>
                        <a:t>/20</a:t>
                      </a:r>
                      <a:endParaRPr lang="it-IT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Nessuna</a:t>
                      </a:r>
                      <a:r>
                        <a:rPr lang="it-IT" baseline="0" dirty="0" smtClean="0"/>
                        <a:t> variazione</a:t>
                      </a:r>
                      <a:endParaRPr lang="it-IT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2</a:t>
                      </a:r>
                      <a:r>
                        <a:rPr lang="it-IT" baseline="0" dirty="0" smtClean="0"/>
                        <a:t> sospensioni </a:t>
                      </a:r>
                      <a:r>
                        <a:rPr lang="it-IT" baseline="0" dirty="0" err="1" smtClean="0"/>
                        <a:t>tp</a:t>
                      </a:r>
                      <a:endParaRPr lang="it-IT" baseline="0" dirty="0" smtClean="0"/>
                    </a:p>
                    <a:p>
                      <a:r>
                        <a:rPr lang="it-IT" baseline="0" dirty="0" smtClean="0"/>
                        <a:t>2 riduzioni </a:t>
                      </a:r>
                      <a:r>
                        <a:rPr lang="it-IT" baseline="0" dirty="0" err="1" smtClean="0"/>
                        <a:t>tp</a:t>
                      </a:r>
                      <a:endParaRPr lang="it-IT" baseline="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4</a:t>
                      </a:r>
                      <a:r>
                        <a:rPr lang="it-IT" baseline="0" dirty="0" smtClean="0"/>
                        <a:t> sospensioni </a:t>
                      </a:r>
                      <a:r>
                        <a:rPr lang="it-IT" baseline="0" dirty="0" err="1" smtClean="0"/>
                        <a:t>tp</a:t>
                      </a:r>
                      <a:endParaRPr lang="it-IT" baseline="0" dirty="0" smtClean="0"/>
                    </a:p>
                    <a:p>
                      <a:r>
                        <a:rPr lang="it-IT" baseline="0" dirty="0" smtClean="0"/>
                        <a:t>1 riduzione </a:t>
                      </a:r>
                      <a:r>
                        <a:rPr lang="it-IT" baseline="0" dirty="0" err="1" smtClean="0"/>
                        <a:t>tp</a:t>
                      </a:r>
                      <a:endParaRPr lang="it-IT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629124">
                <a:tc>
                  <a:txBody>
                    <a:bodyPr/>
                    <a:lstStyle/>
                    <a:p>
                      <a:r>
                        <a:rPr lang="it-IT" b="1" dirty="0" smtClean="0"/>
                        <a:t>OSAS</a:t>
                      </a:r>
                      <a:r>
                        <a:rPr lang="it-IT" b="1" baseline="0" dirty="0" smtClean="0"/>
                        <a:t> in C-PAP</a:t>
                      </a:r>
                      <a:endParaRPr lang="it-IT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4/20</a:t>
                      </a:r>
                      <a:endParaRPr lang="it-IT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Nessuna</a:t>
                      </a:r>
                      <a:r>
                        <a:rPr lang="it-IT" baseline="0" dirty="0" smtClean="0"/>
                        <a:t> variazione</a:t>
                      </a:r>
                      <a:endParaRPr lang="it-IT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Nessuna variazione</a:t>
                      </a:r>
                      <a:endParaRPr lang="it-IT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1 miglioramento</a:t>
                      </a:r>
                      <a:r>
                        <a:rPr lang="it-IT" baseline="0" dirty="0" smtClean="0"/>
                        <a:t> OSAS</a:t>
                      </a:r>
                      <a:endParaRPr lang="it-IT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3806828" y="461377"/>
            <a:ext cx="4411015" cy="1138773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pPr algn="ctr"/>
            <a:r>
              <a:rPr lang="it-IT" sz="2800" b="1" dirty="0" smtClean="0"/>
              <a:t>STUDIO PILOTA</a:t>
            </a:r>
          </a:p>
          <a:p>
            <a:pPr algn="ctr"/>
            <a:r>
              <a:rPr lang="it-IT" sz="2000" dirty="0" smtClean="0"/>
              <a:t>SINEBEND A124C888325-LB</a:t>
            </a:r>
          </a:p>
          <a:p>
            <a:pPr algn="ctr"/>
            <a:r>
              <a:rPr lang="it-IT" sz="2000" b="1" i="1" dirty="0" smtClean="0"/>
              <a:t>Determinazione n. 3289 del 29/10/2024</a:t>
            </a:r>
            <a:endParaRPr lang="it-IT" sz="2000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2743200" y="2405277"/>
            <a:ext cx="6470374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/>
              <a:t>Nessuna variazione </a:t>
            </a:r>
            <a:r>
              <a:rPr lang="it-IT" dirty="0" smtClean="0"/>
              <a:t>di </a:t>
            </a:r>
            <a:r>
              <a:rPr lang="it-IT" b="1" dirty="0" smtClean="0"/>
              <a:t>BMI e EWL </a:t>
            </a:r>
            <a:r>
              <a:rPr lang="it-IT" dirty="0" smtClean="0"/>
              <a:t>rispetto al bypass gastrico con </a:t>
            </a:r>
            <a:r>
              <a:rPr lang="it-IT" dirty="0" err="1" smtClean="0"/>
              <a:t>fundectomia</a:t>
            </a:r>
            <a:r>
              <a:rPr lang="it-IT" dirty="0" smtClean="0"/>
              <a:t> e stomaco esplorabile sec. Lesti-Zappa (p&lt;0,05)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2842592" y="3607911"/>
            <a:ext cx="6241774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Riduzione dei </a:t>
            </a:r>
            <a:r>
              <a:rPr lang="it-IT" b="1" dirty="0" smtClean="0"/>
              <a:t>tempi operatori </a:t>
            </a:r>
            <a:r>
              <a:rPr lang="it-IT" dirty="0" smtClean="0"/>
              <a:t>(112 vs 128 minuti)</a:t>
            </a:r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2865785" y="4465980"/>
            <a:ext cx="6241774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Riduzione dei</a:t>
            </a:r>
            <a:r>
              <a:rPr lang="it-IT" b="1" dirty="0" smtClean="0"/>
              <a:t> </a:t>
            </a:r>
            <a:r>
              <a:rPr lang="it-IT" b="1" dirty="0" smtClean="0"/>
              <a:t>costi </a:t>
            </a:r>
            <a:r>
              <a:rPr lang="it-IT" dirty="0" smtClean="0"/>
              <a:t>(600 euro circa) 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="" xmlns:a16="http://schemas.microsoft.com/office/drawing/2014/main" id="{7F1CCB64-8231-435F-87C9-78C908E393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13982" y="367748"/>
            <a:ext cx="2295940" cy="1322779"/>
          </a:xfrm>
        </p:spPr>
        <p:txBody>
          <a:bodyPr/>
          <a:lstStyle/>
          <a:p>
            <a:r>
              <a:rPr lang="it-IT" dirty="0"/>
              <a:t>Grazie</a:t>
            </a:r>
          </a:p>
        </p:txBody>
      </p:sp>
      <p:pic>
        <p:nvPicPr>
          <p:cNvPr id="4" name="Immagine 3" descr="490135745_692625599967555_5317427383439149318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8800" y="1828799"/>
            <a:ext cx="5751444" cy="431358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45545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VTI">
  <a:themeElements>
    <a:clrScheme name="Blu caldo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_42167526_TF33476885.potx" id="{67A3B757-088A-4997-AD47-EBBB609AAF73}" vid="{61F4B085-7BC3-43AB-AFF0-C8B68BB76BF9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fa6e671f1cd7e4d96ff9652be322dd5e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4e2496f70b101db0b8013f30a071bbf7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E0A2CB4-6869-426F-8BC4-A32C90CBE26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4E879E6-8FFE-4154-8F2A-F7518B89B376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A941CA7C-A0BF-44EF-B2E5-7539C3B9B0B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Presentazione classica per assemblea generale aziendale</Template>
  <TotalTime>263</TotalTime>
  <Words>386</Words>
  <Application>Microsoft Office PowerPoint</Application>
  <PresentationFormat>Personalizzato</PresentationFormat>
  <Paragraphs>102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0" baseType="lpstr">
      <vt:lpstr>RetrospectVTI</vt:lpstr>
      <vt:lpstr>BYPASS GASTRICO CON FUNDECTOMIA E STOMACO ESPLORABILE SEC. LESTI-ZAPPA: VARIANTE SENZA BENDERELLA (SINEBEND)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Grazie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Roma 29-30 aprile Primo Corso ACCADEMIA SICOB Direttori: M. De Luca - M.A. Zappa</dc:title>
  <dc:creator>Eliana Rispoli</dc:creator>
  <cp:lastModifiedBy>lorenzo vici</cp:lastModifiedBy>
  <cp:revision>36</cp:revision>
  <dcterms:created xsi:type="dcterms:W3CDTF">2022-02-27T17:36:31Z</dcterms:created>
  <dcterms:modified xsi:type="dcterms:W3CDTF">2025-10-27T13:42:13Z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